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</p:sldIdLst>
  <p:sldSz cy="6858000" cx="12192000"/>
  <p:notesSz cx="6858000" cy="9144000"/>
  <p:embeddedFontLst>
    <p:embeddedFont>
      <p:font typeface="Helvetica Neue"/>
      <p:regular r:id="rId71"/>
      <p:bold r:id="rId72"/>
      <p:italic r:id="rId73"/>
      <p:bold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DC1FA31-ECDE-4E94-81AD-E7B2BA947CC0}">
  <a:tblStyle styleId="{9DC1FA31-ECDE-4E94-81AD-E7B2BA947C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HelveticaNeue-italic.fntdata"/><Relationship Id="rId72" Type="http://schemas.openxmlformats.org/officeDocument/2006/relationships/font" Target="fonts/HelveticaNeue-bold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74" Type="http://schemas.openxmlformats.org/officeDocument/2006/relationships/font" Target="fonts/HelveticaNeue-boldItalic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HelveticaNeue-regular.fntdata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" name="Google Shape;4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ae1a629e51_0_1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g2ae1a629e51_0_1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ae1a629e51_0_2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g2ae1a629e51_0_2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ae1a629e51_0_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" name="Google Shape;190;g2ae1a629e51_0_2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ae1a629e51_0_2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g2ae1a629e51_0_2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ae1a629e51_0_2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" name="Google Shape;219;g2ae1a629e51_0_2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ae1a629e51_0_1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4" name="Google Shape;234;g2ae1a629e51_0_1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ae1a629e51_0_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g2ae1a629e51_0_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ae1a629e51_0_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2" name="Google Shape;262;g2ae1a629e51_0_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ae1a629e51_0_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5" name="Google Shape;275;g2ae1a629e51_0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ae1a629e51_1_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0" name="Google Shape;290;g2ae1a629e51_1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0b06d6df4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" name="Google Shape;58;g2a0b06d6df4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ae1a629e51_0_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2" name="Google Shape;302;g2ae1a629e51_0_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ae1a629e51_1_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6" name="Google Shape;316;g2ae1a629e51_1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ae1a629e51_1_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8" name="Google Shape;328;g2ae1a629e51_1_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ae1a629e51_0_3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0" name="Google Shape;340;g2ae1a629e51_0_3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ae1a629e51_0_3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9" name="Google Shape;359;g2ae1a629e51_0_3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ae1a629e51_0_2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4" name="Google Shape;374;g2ae1a629e51_0_2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ae1a629e51_0_2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9" name="Google Shape;389;g2ae1a629e51_0_2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ae1a629e51_0_3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4" name="Google Shape;404;g2ae1a629e51_0_3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ae1a629e51_0_3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앞서 설</a:t>
            </a:r>
            <a:r>
              <a:rPr lang="en-US"/>
              <a:t>명 드린대로 4명의 개인 기록을 낸 모델중 가장 좋은 65%의 성능을 보인 이 모델을 베이스 모델로 선정했습니다.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이 모델을 기준으로 성능 향상을 위해 다양한 시도를 했습니다.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베이스 모델에 대해 설명드리겠습니다.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기본 골격은 CNN 모델로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맥스풀링을 포함한 3개의 컨볼루션 레이어와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2개의 dense 레이어로 구성되어있습니다.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컨볼루션 레이어에서는 same padding, </a:t>
            </a:r>
            <a:r>
              <a:rPr lang="en-US">
                <a:solidFill>
                  <a:schemeClr val="dk1"/>
                </a:solidFill>
              </a:rPr>
              <a:t> 2x2 </a:t>
            </a:r>
            <a:r>
              <a:rPr lang="en-US"/>
              <a:t>커널을 사용했고, </a:t>
            </a:r>
            <a:r>
              <a:rPr lang="en-US">
                <a:solidFill>
                  <a:schemeClr val="dk1"/>
                </a:solidFill>
              </a:rPr>
              <a:t>렐루 activation 함수와 He 커널 initializer를 사용했습니다.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첫번째 dense 레이어는 16개 노드를 갖고 있고, 역시 </a:t>
            </a:r>
            <a:r>
              <a:rPr lang="en-US">
                <a:solidFill>
                  <a:schemeClr val="dk1"/>
                </a:solidFill>
              </a:rPr>
              <a:t>렐루 activation 함수와 He 커널 initializer를 사용했습니다.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마지막 분류층에서는 softmax activation 함수를 사용습니다.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8" name="Google Shape;418;g2ae1a629e51_0_3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ae1a629e51_0_3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저희는 이번 퍼실님의 디엘톤 취지를 듣고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모델 성능을 높이는 방법을 습득하고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다양한 모델을 구현해보고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결과를 분석하는 경험을 하는것에 중점에 두고,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전이학습은 배제하고 성능향상을 시도했습니다.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성능향상을 위해서는 두가지 방향으로 진행했습니다.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학습률, 배치사이즈, 옵티마이저, 커널사이즈 등의 하이퍼파라미터를 튜닝하거나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덴스 층의 노드수, 드롭아웃기법, 혹은 컨볼루션 레이어의 필터수를 조정하며 모델을 수정했습니다.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3" name="Google Shape;433;g2ae1a629e51_0_3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ae1a629e51_1_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" name="Google Shape;68;g2ae1a629e51_1_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ae1a629e51_0_4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성능향상을 위해 </a:t>
            </a:r>
            <a:r>
              <a:rPr lang="en-US">
                <a:solidFill>
                  <a:schemeClr val="dk1"/>
                </a:solidFill>
              </a:rPr>
              <a:t>총 18번의 실험을 진행했습니다.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초반에는 주로 배치사이즈, 커널사이즈, 모델을 수정하며 결과를 비교 분석했습니다.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5" name="Google Shape;445;g2ae1a629e51_0_4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ae1a629e51_0_4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후반부에</a:t>
            </a:r>
            <a:r>
              <a:rPr lang="en-US"/>
              <a:t>는 주로 옵티마이저, 모델의 세부 사항을 수정하고,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마지막에는 에폭수를 100으로 늘려서 실험을 진행한 뒤에 결과를 비교 분석했습니다.</a:t>
            </a:r>
            <a:endParaRPr/>
          </a:p>
        </p:txBody>
      </p:sp>
      <p:sp>
        <p:nvSpPr>
          <p:cNvPr id="469" name="Google Shape;469;g2ae1a629e51_0_4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ae1a629e51_0_5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앞</a:t>
            </a:r>
            <a:r>
              <a:rPr lang="en-US"/>
              <a:t>서 설명드린 정확도 65%를 보여준 cnn 모델을 베이스 모델로 삼았습니다.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베이스 모델에 대해 한번더 설명드리겠습니다.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기본 골격은 CNN 모델로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맥스풀링을 포함한 3개의 컨볼루션 레이어와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2개의 dense 레이어로 구성되어있습니다.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컨볼루션 레이어에서는 same padding,  2x2 커널을 사용했고, 렐루 activation 함수와 He 커널 initializer를 사용했습니다.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첫번째 dense 레이어는 16개 노드를 갖고 있고, 역시 렐루 activation 함수와 He 커널 initializer를 사용했습니다.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마지막 분류층에서는 softmax activation 함수를 사용습니다.</a:t>
            </a:r>
            <a:endParaRPr/>
          </a:p>
        </p:txBody>
      </p:sp>
      <p:sp>
        <p:nvSpPr>
          <p:cNvPr id="494" name="Google Shape;494;g2ae1a629e51_0_5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ae1a629e51_0_6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그래프</a:t>
            </a:r>
            <a:r>
              <a:rPr lang="en-US"/>
              <a:t>는 이런 양상을 보입니다</a:t>
            </a:r>
            <a:endParaRPr/>
          </a:p>
        </p:txBody>
      </p:sp>
      <p:sp>
        <p:nvSpPr>
          <p:cNvPr id="509" name="Google Shape;509;g2ae1a629e51_0_6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ae1a629e51_1_1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18번</a:t>
            </a:r>
            <a:r>
              <a:rPr lang="en-US"/>
              <a:t>의 실험중 의미있는 결과를 보여준 모델 결과를 보여드리겠습니다.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빨간색 노트부분을 참고하시면 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먼저 실험3은 베이스 모델과 비교했을때, 커널 사이즈를 2에서 3으로 변경하고, 모델구조를 이와같이 수정해보았습니다.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1" name="Google Shape;521;g2ae1a629e51_1_1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ae1a629e51_0_7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이때 테스트 정확도가 65%에서 80%까지 상승하는 결과를 얻을수 있었습니다.</a:t>
            </a:r>
            <a:endParaRPr/>
          </a:p>
        </p:txBody>
      </p:sp>
      <p:sp>
        <p:nvSpPr>
          <p:cNvPr id="537" name="Google Shape;537;g2ae1a629e51_0_7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ae1a629e51_1_1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이후</a:t>
            </a:r>
            <a:r>
              <a:rPr lang="en-US"/>
              <a:t>로는 커널 사이즈를 축소해보거나 </a:t>
            </a:r>
            <a:endParaRPr/>
          </a:p>
        </p:txBody>
      </p:sp>
      <p:sp>
        <p:nvSpPr>
          <p:cNvPr id="548" name="Google Shape;548;g2ae1a629e51_1_1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ae1a629e51_0_5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8" name="Google Shape;568;g2ae1a629e51_0_5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ae1a629e51_1_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커널사이즈</a:t>
            </a:r>
            <a:r>
              <a:rPr lang="en-US"/>
              <a:t>를 확대하거나 </a:t>
            </a:r>
            <a:endParaRPr/>
          </a:p>
        </p:txBody>
      </p:sp>
      <p:sp>
        <p:nvSpPr>
          <p:cNvPr id="580" name="Google Shape;580;g2ae1a629e51_1_2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ae1a629e51_0_5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7" name="Google Shape;597;g2ae1a629e51_0_5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ae1a629e51_1_1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" name="Google Shape;79;g2ae1a629e51_1_1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ae1a629e51_0_7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배치사이즈</a:t>
            </a:r>
            <a:r>
              <a:rPr lang="en-US"/>
              <a:t>를  조정했을경우 이런 결과를 얻었습니다.</a:t>
            </a:r>
            <a:endParaRPr/>
          </a:p>
        </p:txBody>
      </p:sp>
      <p:sp>
        <p:nvSpPr>
          <p:cNvPr id="609" name="Google Shape;609;g2ae1a629e51_0_7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ae1a629e51_0_8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5" name="Google Shape;625;g2ae1a629e51_0_8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ae1a629e51_0_7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배치사이즈</a:t>
            </a:r>
            <a:r>
              <a:rPr lang="en-US"/>
              <a:t>를 32로 설정한 </a:t>
            </a:r>
            <a:r>
              <a:rPr lang="en-US"/>
              <a:t>실</a:t>
            </a:r>
            <a:r>
              <a:rPr lang="en-US"/>
              <a:t>험 6과 비교하기 위해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컨볼루</a:t>
            </a:r>
            <a:r>
              <a:rPr lang="en-US"/>
              <a:t>션 레이어 필터를 수정하고 덴스 노드를 줄였을때는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테스트 정확도가 소폭 하락하는걸 확인했습니다.</a:t>
            </a:r>
            <a:endParaRPr/>
          </a:p>
        </p:txBody>
      </p:sp>
      <p:sp>
        <p:nvSpPr>
          <p:cNvPr id="637" name="Google Shape;637;g2ae1a629e51_0_7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ae1a629e51_0_8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이</a:t>
            </a:r>
            <a:r>
              <a:rPr lang="en-US"/>
              <a:t>런 그래프 양상을 확신하실수 있고요</a:t>
            </a:r>
            <a:endParaRPr/>
          </a:p>
        </p:txBody>
      </p:sp>
      <p:sp>
        <p:nvSpPr>
          <p:cNvPr id="651" name="Google Shape;651;g2ae1a629e51_0_8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ae1a629e51_1_2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이후로</a:t>
            </a:r>
            <a:r>
              <a:rPr lang="en-US"/>
              <a:t>는 다시 이전 모델로 돌아가서 실험을 진행했습니다.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실험 6 모델과 비교하기 위해 커널사이즈를 수정한 결과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3" name="Google Shape;663;g2ae1a629e51_1_2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ae1a629e51_1_2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이</a:t>
            </a:r>
            <a:r>
              <a:rPr lang="en-US"/>
              <a:t>런 양상의 그래프를 보이며 </a:t>
            </a:r>
            <a:r>
              <a:rPr lang="en-US">
                <a:solidFill>
                  <a:schemeClr val="dk1"/>
                </a:solidFill>
              </a:rPr>
              <a:t>테스트 정확도가 대폭 하락한 결과를 얻었습니다.</a:t>
            </a:r>
            <a:endParaRPr/>
          </a:p>
        </p:txBody>
      </p:sp>
      <p:sp>
        <p:nvSpPr>
          <p:cNvPr id="679" name="Google Shape;679;g2ae1a629e51_1_2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ae1a629e51_0_6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실</a:t>
            </a:r>
            <a:r>
              <a:rPr lang="en-US"/>
              <a:t>험 15에서는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실</a:t>
            </a:r>
            <a:r>
              <a:rPr lang="en-US"/>
              <a:t>험 14와 비교하기위해 </a:t>
            </a:r>
            <a:r>
              <a:rPr lang="en-US"/>
              <a:t>학습</a:t>
            </a:r>
            <a:r>
              <a:rPr lang="en-US"/>
              <a:t>률 범위를 넓게 설정해보니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0" name="Google Shape;690;g2ae1a629e51_0_6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ae1a629e51_0_6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다시 테스트 정확도가 소폭 상승함을 확인했습니다.</a:t>
            </a:r>
            <a:endParaRPr/>
          </a:p>
        </p:txBody>
      </p:sp>
      <p:sp>
        <p:nvSpPr>
          <p:cNvPr id="705" name="Google Shape;705;g2ae1a629e51_0_6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ae1a629e51_0_7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실</a:t>
            </a:r>
            <a:r>
              <a:rPr lang="en-US"/>
              <a:t>험 16에서는 80% 성능을 보여준 실험 3모델에서 옵티마이저를 SGD로 수정한 결과</a:t>
            </a:r>
            <a:endParaRPr/>
          </a:p>
        </p:txBody>
      </p:sp>
      <p:sp>
        <p:nvSpPr>
          <p:cNvPr id="718" name="Google Shape;718;g2ae1a629e51_0_7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ae1a629e51_0_5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테스</a:t>
            </a:r>
            <a:r>
              <a:rPr lang="en-US"/>
              <a:t>트 정확도는 50%대로 수정되었습니다.</a:t>
            </a:r>
            <a:endParaRPr/>
          </a:p>
        </p:txBody>
      </p:sp>
      <p:sp>
        <p:nvSpPr>
          <p:cNvPr id="733" name="Google Shape;733;g2ae1a629e51_0_5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a0b06d6df4_1_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" name="Google Shape;90;g2a0b06d6df4_1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2ae1a629e51_0_6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옵티마이저</a:t>
            </a:r>
            <a:r>
              <a:rPr lang="en-US"/>
              <a:t>를 Adam으로 변경했을때에는 정확도가 77.5%로 상승했으나 80%까지에는 미치지 못했습니다.</a:t>
            </a:r>
            <a:endParaRPr/>
          </a:p>
        </p:txBody>
      </p:sp>
      <p:sp>
        <p:nvSpPr>
          <p:cNvPr id="745" name="Google Shape;745;g2ae1a629e51_0_6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ae1a629e51_0_6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9" name="Google Shape;759;g2ae1a629e51_0_6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ae1a629e51_1_2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마지</a:t>
            </a:r>
            <a:r>
              <a:rPr lang="en-US"/>
              <a:t>막 실험에서는 에폭을 100까지 늘려서 학습을 진행했고</a:t>
            </a:r>
            <a:endParaRPr/>
          </a:p>
        </p:txBody>
      </p:sp>
      <p:sp>
        <p:nvSpPr>
          <p:cNvPr id="771" name="Google Shape;771;g2ae1a629e51_1_2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ae1a629e51_0_8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검</a:t>
            </a:r>
            <a:r>
              <a:rPr lang="en-US"/>
              <a:t>증 데이터 정확도와 손실값이 훈련데이터 그래프에 수렴하는 이상적인 그래프를 얻을수 있었지만, 테스트 정확도는 67.5%를 기록했습니다.</a:t>
            </a:r>
            <a:endParaRPr/>
          </a:p>
        </p:txBody>
      </p:sp>
      <p:sp>
        <p:nvSpPr>
          <p:cNvPr id="787" name="Google Shape;787;g2ae1a629e51_0_8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ae1a629e51_0_5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지금까지</a:t>
            </a:r>
            <a:r>
              <a:rPr lang="en-US"/>
              <a:t>의 성능향상 시도를 종합해보겠습니다.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첫번째로 배치사이즈와 학습률의 상관관계는 서로 반비례하다는 결과를 도출했습니다.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미니배치 형식으로 데이터 훈련을 진행했는데,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배치사이즈가 클수록 학습률은 낮게 설정하고,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배치사이즈가 작을수록 학습률을 높게 설정한 경우 테스트 정확도를 비교했을때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비슷한 결과값을 얻을수 있었습니다.</a:t>
            </a:r>
            <a:endParaRPr/>
          </a:p>
        </p:txBody>
      </p:sp>
      <p:sp>
        <p:nvSpPr>
          <p:cNvPr id="800" name="Google Shape;800;g2ae1a629e51_0_5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2ae1a629e51_0_7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두번째</a:t>
            </a:r>
            <a:r>
              <a:rPr lang="en-US"/>
              <a:t>는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에폭수를100으로 설정해서 학습을 진행한 경우에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검증데이터 정확도와 손실값의 이상적인 그래프를 보여주지만 테스트 정확도는 다소 낮은 테스트 정확도를 얻었기 때문에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층이 얕은 모델에서는  에폭수를 크게 지정하기 위해서 L1,L2 규제나 더 많은 드롭아웃 혹은 스킵 커넥션 모델 구조를 적용해보는 등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다양한 규제 기법이 필요하다는 사실을 확인했습니다.</a:t>
            </a:r>
            <a:endParaRPr/>
          </a:p>
        </p:txBody>
      </p:sp>
      <p:sp>
        <p:nvSpPr>
          <p:cNvPr id="811" name="Google Shape;811;g2ae1a629e51_0_7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2ae1a629e51_0_8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저희</a:t>
            </a:r>
            <a:r>
              <a:rPr lang="en-US"/>
              <a:t>가 진행했던 모델을 종합해보면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optimizer는 RMSprop을 사용하고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컨볼루션레이어는 총 4개,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dense층 노드는 255,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30% dropout을 적용한 모델이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테스트 정확도 80%로 가장 좋은 성능을 보여주었습니다.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4" name="Google Shape;824;g2ae1a629e51_0_8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265a135974a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향</a:t>
            </a:r>
            <a:r>
              <a:rPr lang="en-US"/>
              <a:t>수 시도해볼만한 사항을 정리해보겠습니다.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일단 900개의 데이터수는 좋은 성능을 가진 모델을 만드는데에 큰 한계가 있었습니다.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추가로 새로운 이미지를 수집하고,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robust한 성능을 위해 데이터 증강을 추가로 시도한다면 더 나은 성능을 도출해 낼수 있을듯합니다.</a:t>
            </a:r>
            <a:endParaRPr/>
          </a:p>
        </p:txBody>
      </p:sp>
      <p:sp>
        <p:nvSpPr>
          <p:cNvPr id="838" name="Google Shape;838;g265a135974a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265a135974a_1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모</a:t>
            </a:r>
            <a:r>
              <a:rPr lang="en-US"/>
              <a:t>델 구현에 관해 시도해볼 사항을 정리해보면 다음과 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이번 모델학습에 사용한 WandB는 sweep config값에 지정한 범위 내에서 최적의 파라미터 조합을 찾아주는데,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저희가 비교하고자하는 파라미터를 정확하게 고정하지 않고 모델 훈련을 진행하니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파라미터가 변경되면서 결과 해석에서 아쉬운 지점이 생겼습니다.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실험하고자하는 특정 하이퍼파라미터값을 고정해서 모델훈련해보거나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모델을 깊게 쌓아서 다양한 모델 구조를 적용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g265a135974a_1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2ae1a629e51_0_4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저희</a:t>
            </a:r>
            <a:r>
              <a:rPr lang="en-US"/>
              <a:t>가 만든 모델은 희귀한 데이터를 분류하는 모델로, 층이 매우 얕은 특징을 갖고 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그래서 데이터셋을 구축하는게 쉽지 않은 분야에 활용할경우 효율적인 모델입니다.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실제로 어업현장에서 해파리로 인한 피해가 있어서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해양수산부에서 해파리 사전 수매작업을 진행해서 어업 피해를 방지하고 어획량을 확보중이라는 사실을 파악했습니다.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그래서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저희의 해파리 6종을 분류하는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기본 이미지 classification 모델에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object detection 기능을 추가하고,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유해종 해파리의 데이터셋을 구축한다면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다양한 해양 생물 사이에서 정확하게 유해종 해파리를 분류하는 모델로 활용이 가능해집니다.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따라서 실제 어업산업에서 실용화할 경우 큰 도움이 될것으로 예상해보았습니다.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0" name="Google Shape;860;g2ae1a629e51_0_4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e1a629e51_1_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" name="Google Shape;106;g2ae1a629e51_1_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2ae1a629e51_0_3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4명</a:t>
            </a:r>
            <a:r>
              <a:rPr lang="en-US"/>
              <a:t>의 회고를 종합해보면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저희 팀의 회고를 종합해보면 이번 DLthon 프로젝트는 여러 새로운 시도와 팀소통을 통해 많은 부분을 배운 시간이었습니다.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-"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역할분담을 통해 다양한 실험을 해볼수 있었는데요,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-"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특히 팀원들과의 원활한 의사소통으로 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-"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처음 사용해본 w&amp;b툴을 보다 효율적으로 활용해보고 여러 에러와 문제에 대해 빠르게 작업을 이어갈수 있었습니다.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-"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오늘까지의 DLTHON 3일동안 확실히 어제의 나보다 더 성장한 오늘의 나를 느낀 프로젝트였다 라고 정리하겠습니다.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지금까지 젤리밥 디엘톤 결과 보고였습니다. 고맙습니다!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g2ae1a629e51_0_3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2ae1a629e51_1_1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6" name="Google Shape;886;g2ae1a629e51_1_1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2ae1a629e51_1_1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8" name="Google Shape;898;g2ae1a629e51_1_1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2ae1a629e51_1_1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5275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-"/>
            </a:pPr>
            <a:r>
              <a:t/>
            </a:r>
            <a:endParaRPr/>
          </a:p>
        </p:txBody>
      </p:sp>
      <p:sp>
        <p:nvSpPr>
          <p:cNvPr id="910" name="Google Shape;910;g2ae1a629e51_1_1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2ae1a629e51_0_10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2" name="Google Shape;922;g2ae1a629e51_0_10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4" name="Google Shape;934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ae1a629e51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g2ae1a629e51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ae1a629e51_0_1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g2ae1a629e51_0_1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ae1a629e51_0_1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g2ae1a629e51_0_1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3pPr>
            <a:lvl4pPr indent="-228600" lvl="3" marL="18288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4pPr>
            <a:lvl5pPr indent="-228600" lvl="4" marL="22860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" type="body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2" type="body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idx="1" type="body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1pPr>
            <a:lvl2pPr indent="-4318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2pPr>
            <a:lvl3pPr indent="-4318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3pPr>
            <a:lvl4pPr indent="-4318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4pPr>
            <a:lvl5pPr indent="-4318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2" type="body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2" name="Google Shape;42;p10"/>
          <p:cNvSpPr/>
          <p:nvPr>
            <p:ph idx="2" type="pic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6E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5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24.png"/><Relationship Id="rId5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48.png"/><Relationship Id="rId5" Type="http://schemas.openxmlformats.org/officeDocument/2006/relationships/image" Target="../media/image53.png"/><Relationship Id="rId6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38.png"/><Relationship Id="rId5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27.png"/><Relationship Id="rId5" Type="http://schemas.openxmlformats.org/officeDocument/2006/relationships/image" Target="../media/image64.png"/><Relationship Id="rId6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40.png"/><Relationship Id="rId5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30.png"/><Relationship Id="rId5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31.png"/><Relationship Id="rId5" Type="http://schemas.openxmlformats.org/officeDocument/2006/relationships/image" Target="../media/image23.png"/><Relationship Id="rId6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25.png"/><Relationship Id="rId5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32.png"/><Relationship Id="rId5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5.png"/><Relationship Id="rId4" Type="http://schemas.openxmlformats.org/officeDocument/2006/relationships/image" Target="../media/image2.png"/><Relationship Id="rId5" Type="http://schemas.openxmlformats.org/officeDocument/2006/relationships/image" Target="../media/image45.png"/><Relationship Id="rId6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jpg"/><Relationship Id="rId5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46.png"/><Relationship Id="rId5" Type="http://schemas.openxmlformats.org/officeDocument/2006/relationships/image" Target="../media/image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Relationship Id="rId4" Type="http://schemas.openxmlformats.org/officeDocument/2006/relationships/image" Target="../media/image45.png"/><Relationship Id="rId5" Type="http://schemas.openxmlformats.org/officeDocument/2006/relationships/image" Target="../media/image29.png"/><Relationship Id="rId6" Type="http://schemas.openxmlformats.org/officeDocument/2006/relationships/image" Target="../media/image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Relationship Id="rId4" Type="http://schemas.openxmlformats.org/officeDocument/2006/relationships/image" Target="../media/image42.png"/><Relationship Id="rId5" Type="http://schemas.openxmlformats.org/officeDocument/2006/relationships/image" Target="../media/image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Relationship Id="rId4" Type="http://schemas.openxmlformats.org/officeDocument/2006/relationships/image" Target="../media/image26.png"/><Relationship Id="rId5" Type="http://schemas.openxmlformats.org/officeDocument/2006/relationships/image" Target="../media/image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47.png"/><Relationship Id="rId5" Type="http://schemas.openxmlformats.org/officeDocument/2006/relationships/image" Target="../media/image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Relationship Id="rId4" Type="http://schemas.openxmlformats.org/officeDocument/2006/relationships/image" Target="../media/image28.png"/><Relationship Id="rId5" Type="http://schemas.openxmlformats.org/officeDocument/2006/relationships/image" Target="../media/image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Relationship Id="rId4" Type="http://schemas.openxmlformats.org/officeDocument/2006/relationships/image" Target="../media/image33.png"/><Relationship Id="rId5" Type="http://schemas.openxmlformats.org/officeDocument/2006/relationships/image" Target="../media/image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Relationship Id="rId4" Type="http://schemas.openxmlformats.org/officeDocument/2006/relationships/image" Target="../media/image36.png"/><Relationship Id="rId5" Type="http://schemas.openxmlformats.org/officeDocument/2006/relationships/image" Target="../media/image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Relationship Id="rId4" Type="http://schemas.openxmlformats.org/officeDocument/2006/relationships/image" Target="../media/image50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Relationship Id="rId4" Type="http://schemas.openxmlformats.org/officeDocument/2006/relationships/image" Target="../media/image49.png"/><Relationship Id="rId5" Type="http://schemas.openxmlformats.org/officeDocument/2006/relationships/image" Target="../media/image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png"/><Relationship Id="rId4" Type="http://schemas.openxmlformats.org/officeDocument/2006/relationships/image" Target="../media/image39.png"/><Relationship Id="rId5" Type="http://schemas.openxmlformats.org/officeDocument/2006/relationships/image" Target="../media/image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6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png"/><Relationship Id="rId4" Type="http://schemas.openxmlformats.org/officeDocument/2006/relationships/image" Target="../media/image44.png"/><Relationship Id="rId5" Type="http://schemas.openxmlformats.org/officeDocument/2006/relationships/image" Target="../media/image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png"/><Relationship Id="rId4" Type="http://schemas.openxmlformats.org/officeDocument/2006/relationships/image" Target="../media/image52.png"/><Relationship Id="rId5" Type="http://schemas.openxmlformats.org/officeDocument/2006/relationships/image" Target="../media/image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.png"/><Relationship Id="rId4" Type="http://schemas.openxmlformats.org/officeDocument/2006/relationships/image" Target="../media/image43.png"/><Relationship Id="rId5" Type="http://schemas.openxmlformats.org/officeDocument/2006/relationships/image" Target="../media/image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.png"/><Relationship Id="rId4" Type="http://schemas.openxmlformats.org/officeDocument/2006/relationships/image" Target="../media/image57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.png"/><Relationship Id="rId4" Type="http://schemas.openxmlformats.org/officeDocument/2006/relationships/image" Target="../media/image54.png"/><Relationship Id="rId5" Type="http://schemas.openxmlformats.org/officeDocument/2006/relationships/image" Target="../media/image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.png"/><Relationship Id="rId4" Type="http://schemas.openxmlformats.org/officeDocument/2006/relationships/image" Target="../media/image62.png"/><Relationship Id="rId5" Type="http://schemas.openxmlformats.org/officeDocument/2006/relationships/image" Target="../media/image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.png"/><Relationship Id="rId4" Type="http://schemas.openxmlformats.org/officeDocument/2006/relationships/image" Target="../media/image59.png"/><Relationship Id="rId5" Type="http://schemas.openxmlformats.org/officeDocument/2006/relationships/image" Target="../media/image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.png"/><Relationship Id="rId4" Type="http://schemas.openxmlformats.org/officeDocument/2006/relationships/image" Target="../media/image58.png"/><Relationship Id="rId5" Type="http://schemas.openxmlformats.org/officeDocument/2006/relationships/image" Target="../media/image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.png"/><Relationship Id="rId4" Type="http://schemas.openxmlformats.org/officeDocument/2006/relationships/image" Target="../media/image58.png"/><Relationship Id="rId5" Type="http://schemas.openxmlformats.org/officeDocument/2006/relationships/image" Target="../media/image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.png"/><Relationship Id="rId4" Type="http://schemas.openxmlformats.org/officeDocument/2006/relationships/image" Target="../media/image61.png"/><Relationship Id="rId5" Type="http://schemas.openxmlformats.org/officeDocument/2006/relationships/image" Target="../media/image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.png"/><Relationship Id="rId4" Type="http://schemas.openxmlformats.org/officeDocument/2006/relationships/hyperlink" Target="https://v.daum.net/v/20220814214351423" TargetMode="External"/><Relationship Id="rId5" Type="http://schemas.openxmlformats.org/officeDocument/2006/relationships/hyperlink" Target="https://v.daum.net/v/20220814214351423" TargetMode="External"/><Relationship Id="rId6" Type="http://schemas.openxmlformats.org/officeDocument/2006/relationships/image" Target="../media/image63.jpg"/><Relationship Id="rId7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17.png"/><Relationship Id="rId7" Type="http://schemas.openxmlformats.org/officeDocument/2006/relationships/image" Target="../media/image5.png"/><Relationship Id="rId8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8B77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idx="4294967295" type="ctrTitle"/>
          </p:nvPr>
        </p:nvSpPr>
        <p:spPr>
          <a:xfrm>
            <a:off x="175350" y="3142375"/>
            <a:ext cx="12192000" cy="27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E5A5F"/>
              </a:buClr>
              <a:buSzPts val="7200"/>
              <a:buFont typeface="Arial"/>
              <a:buNone/>
            </a:pPr>
            <a:r>
              <a:rPr b="1" i="0" lang="en-US" sz="6900" u="none" cap="none" strike="noStrike">
                <a:solidFill>
                  <a:srgbClr val="FFCD0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아이펠 </a:t>
            </a:r>
            <a:r>
              <a:rPr b="1" lang="en-US" sz="6900">
                <a:solidFill>
                  <a:srgbClr val="FFCD0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DLthon </a:t>
            </a:r>
            <a:r>
              <a:rPr b="1" i="0" lang="en-US" sz="5600" u="none" cap="none" strike="noStrike">
                <a:solidFill>
                  <a:srgbClr val="FFCD0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코어 </a:t>
            </a:r>
            <a:r>
              <a:rPr b="1" lang="en-US" sz="7200">
                <a:solidFill>
                  <a:srgbClr val="FFCD0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JellyBob</a:t>
            </a:r>
            <a:r>
              <a:rPr b="1" i="0" lang="en-US" sz="6900" u="none" cap="none" strike="noStrike">
                <a:solidFill>
                  <a:srgbClr val="FFCD0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i="0" sz="4100" u="none" cap="none" strike="noStrike">
              <a:solidFill>
                <a:srgbClr val="FFCD0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0" name="Google Shape;50;p11"/>
          <p:cNvCxnSpPr/>
          <p:nvPr/>
        </p:nvCxnSpPr>
        <p:spPr>
          <a:xfrm>
            <a:off x="310422" y="5908650"/>
            <a:ext cx="11571157" cy="1"/>
          </a:xfrm>
          <a:prstGeom prst="straightConnector1">
            <a:avLst/>
          </a:prstGeom>
          <a:noFill/>
          <a:ln cap="flat" cmpd="sng" w="25400">
            <a:solidFill>
              <a:srgbClr val="FFCD05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51" name="Google Shape;51;p11"/>
          <p:cNvSpPr txBox="1"/>
          <p:nvPr/>
        </p:nvSpPr>
        <p:spPr>
          <a:xfrm>
            <a:off x="291517" y="1849370"/>
            <a:ext cx="11070600" cy="27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E5A5F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FFCD0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해파리</a:t>
            </a:r>
            <a:r>
              <a:rPr b="1" i="0" lang="en-US" sz="2400" u="none" cap="none" strike="noStrike">
                <a:solidFill>
                  <a:srgbClr val="FFCD0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-US" sz="2400">
                <a:solidFill>
                  <a:srgbClr val="FFCD0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Classification</a:t>
            </a:r>
            <a:r>
              <a:rPr b="1" i="0" lang="en-US" sz="2400" u="none" cap="none" strike="noStrike">
                <a:solidFill>
                  <a:srgbClr val="FFCD0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!</a:t>
            </a:r>
            <a:endParaRPr b="1" i="0" sz="1400" u="none" cap="none" strike="noStrike">
              <a:solidFill>
                <a:srgbClr val="FFCD0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2" name="Google Shape;5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1"/>
          <p:cNvSpPr txBox="1"/>
          <p:nvPr/>
        </p:nvSpPr>
        <p:spPr>
          <a:xfrm>
            <a:off x="7482475" y="4603363"/>
            <a:ext cx="510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1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0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0"/>
          <p:cNvSpPr txBox="1"/>
          <p:nvPr/>
        </p:nvSpPr>
        <p:spPr>
          <a:xfrm>
            <a:off x="397950" y="1102600"/>
            <a:ext cx="9138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AutoNum type="arabicPeriod"/>
            </a:pPr>
            <a:r>
              <a:rPr lang="en-US" sz="2100"/>
              <a:t>데이터 준비하기</a:t>
            </a:r>
            <a:endParaRPr sz="2100"/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1) 데이터 살펴보기</a:t>
            </a:r>
            <a:endParaRPr sz="2100"/>
          </a:p>
        </p:txBody>
      </p:sp>
      <p:sp>
        <p:nvSpPr>
          <p:cNvPr id="167" name="Google Shape;167;p20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0"/>
          <p:cNvSpPr txBox="1"/>
          <p:nvPr/>
        </p:nvSpPr>
        <p:spPr>
          <a:xfrm>
            <a:off x="698650" y="2124575"/>
            <a:ext cx="6242100" cy="14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생김새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Barrel jellyfish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2200" y="937700"/>
            <a:ext cx="6019805" cy="56351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0"/>
          <p:cNvSpPr txBox="1"/>
          <p:nvPr/>
        </p:nvSpPr>
        <p:spPr>
          <a:xfrm>
            <a:off x="698650" y="5600025"/>
            <a:ext cx="318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반 투명하고 머리 하단에 파란색 고리로 되어있다. 촉수가 대체로 두껍다.</a:t>
            </a:r>
            <a:endParaRPr/>
          </a:p>
        </p:txBody>
      </p:sp>
      <p:pic>
        <p:nvPicPr>
          <p:cNvPr id="171" name="Google Shape;17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0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/>
          <p:nvPr/>
        </p:nvSpPr>
        <p:spPr>
          <a:xfrm>
            <a:off x="3962200" y="937700"/>
            <a:ext cx="6048900" cy="563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1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1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1"/>
          <p:cNvSpPr txBox="1"/>
          <p:nvPr/>
        </p:nvSpPr>
        <p:spPr>
          <a:xfrm>
            <a:off x="397950" y="1102600"/>
            <a:ext cx="9138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AutoNum type="arabicPeriod"/>
            </a:pPr>
            <a:r>
              <a:rPr lang="en-US" sz="2100"/>
              <a:t>데이터 준비하기</a:t>
            </a:r>
            <a:endParaRPr sz="2100"/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1) 데이터 살펴보기</a:t>
            </a:r>
            <a:endParaRPr sz="2100"/>
          </a:p>
        </p:txBody>
      </p:sp>
      <p:sp>
        <p:nvSpPr>
          <p:cNvPr id="182" name="Google Shape;182;p21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1"/>
          <p:cNvSpPr txBox="1"/>
          <p:nvPr/>
        </p:nvSpPr>
        <p:spPr>
          <a:xfrm>
            <a:off x="698650" y="2124575"/>
            <a:ext cx="6242100" cy="14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생김새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Blue jellyfish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2200" y="937700"/>
            <a:ext cx="6048901" cy="561864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1"/>
          <p:cNvSpPr txBox="1"/>
          <p:nvPr/>
        </p:nvSpPr>
        <p:spPr>
          <a:xfrm>
            <a:off x="698650" y="55680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머리가 투명하며 대체적으로 파란색을 띄는 거 같다. 촉수도 여러 개가 있다.</a:t>
            </a:r>
            <a:endParaRPr/>
          </a:p>
        </p:txBody>
      </p:sp>
      <p:pic>
        <p:nvPicPr>
          <p:cNvPr id="186" name="Google Shape;18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1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/>
          <p:nvPr/>
        </p:nvSpPr>
        <p:spPr>
          <a:xfrm>
            <a:off x="3962200" y="937700"/>
            <a:ext cx="6048900" cy="563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2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2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2"/>
          <p:cNvSpPr txBox="1"/>
          <p:nvPr/>
        </p:nvSpPr>
        <p:spPr>
          <a:xfrm>
            <a:off x="397950" y="1102600"/>
            <a:ext cx="9138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AutoNum type="arabicPeriod"/>
            </a:pPr>
            <a:r>
              <a:rPr lang="en-US" sz="2100"/>
              <a:t>데이터 준비하기</a:t>
            </a:r>
            <a:endParaRPr sz="2100"/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1) 데이터 살펴보기</a:t>
            </a:r>
            <a:endParaRPr sz="2100"/>
          </a:p>
        </p:txBody>
      </p:sp>
      <p:sp>
        <p:nvSpPr>
          <p:cNvPr id="197" name="Google Shape;197;p22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2"/>
          <p:cNvSpPr txBox="1"/>
          <p:nvPr/>
        </p:nvSpPr>
        <p:spPr>
          <a:xfrm>
            <a:off x="698650" y="2124575"/>
            <a:ext cx="6242100" cy="14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생김새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Compass jellyfish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2200" y="937700"/>
            <a:ext cx="6174272" cy="563519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2"/>
          <p:cNvSpPr txBox="1"/>
          <p:nvPr/>
        </p:nvSpPr>
        <p:spPr>
          <a:xfrm>
            <a:off x="698650" y="4758625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머리가 투명하고 뾰족한 무늬를 가지고 있으며 머리 하단부에 붉은 점들이 고르게 분포되어있다. 촉수가 대체로 길며 옆으로는 가느다란 촉수들이 여러 개가 있다</a:t>
            </a:r>
            <a:endParaRPr/>
          </a:p>
        </p:txBody>
      </p:sp>
      <p:pic>
        <p:nvPicPr>
          <p:cNvPr id="201" name="Google Shape;20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2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3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"/>
          <p:cNvSpPr txBox="1"/>
          <p:nvPr/>
        </p:nvSpPr>
        <p:spPr>
          <a:xfrm>
            <a:off x="397950" y="1102600"/>
            <a:ext cx="9138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AutoNum type="arabicPeriod"/>
            </a:pPr>
            <a:r>
              <a:rPr lang="en-US" sz="2100"/>
              <a:t>데이터 준비하기</a:t>
            </a:r>
            <a:endParaRPr sz="2100"/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1) 데이터 살펴보기</a:t>
            </a:r>
            <a:endParaRPr sz="2100"/>
          </a:p>
        </p:txBody>
      </p:sp>
      <p:sp>
        <p:nvSpPr>
          <p:cNvPr id="211" name="Google Shape;211;p23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"/>
          <p:cNvSpPr txBox="1"/>
          <p:nvPr/>
        </p:nvSpPr>
        <p:spPr>
          <a:xfrm>
            <a:off x="698650" y="2124575"/>
            <a:ext cx="6242100" cy="14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생김새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Lion’s mane jellyfish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1350" y="937700"/>
            <a:ext cx="6322632" cy="56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3"/>
          <p:cNvSpPr txBox="1"/>
          <p:nvPr/>
        </p:nvSpPr>
        <p:spPr>
          <a:xfrm>
            <a:off x="698650" y="4885725"/>
            <a:ext cx="3293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머리가 투명하고 색은 붉은 색 계열을 띄고 있다. 촉수가 사자 갈기 마냥 많은 것이 특징이다.</a:t>
            </a:r>
            <a:endParaRPr/>
          </a:p>
        </p:txBody>
      </p:sp>
      <p:pic>
        <p:nvPicPr>
          <p:cNvPr id="215" name="Google Shape;21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3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4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4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4"/>
          <p:cNvSpPr txBox="1"/>
          <p:nvPr/>
        </p:nvSpPr>
        <p:spPr>
          <a:xfrm>
            <a:off x="397950" y="1102600"/>
            <a:ext cx="9138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AutoNum type="arabicPeriod"/>
            </a:pPr>
            <a:r>
              <a:rPr lang="en-US" sz="2100"/>
              <a:t>데이터 준비하기</a:t>
            </a:r>
            <a:endParaRPr sz="2100"/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1) 데이터 살펴보기</a:t>
            </a:r>
            <a:endParaRPr sz="2100"/>
          </a:p>
        </p:txBody>
      </p:sp>
      <p:sp>
        <p:nvSpPr>
          <p:cNvPr id="225" name="Google Shape;225;p24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4"/>
          <p:cNvSpPr txBox="1"/>
          <p:nvPr/>
        </p:nvSpPr>
        <p:spPr>
          <a:xfrm>
            <a:off x="698650" y="2124575"/>
            <a:ext cx="6242100" cy="10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생김새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2875" y="923763"/>
            <a:ext cx="6156253" cy="56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4"/>
          <p:cNvSpPr txBox="1"/>
          <p:nvPr/>
        </p:nvSpPr>
        <p:spPr>
          <a:xfrm>
            <a:off x="571325" y="2597500"/>
            <a:ext cx="5474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○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Mauve stinger’s  jellyfish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4"/>
          <p:cNvSpPr txBox="1"/>
          <p:nvPr/>
        </p:nvSpPr>
        <p:spPr>
          <a:xfrm>
            <a:off x="1004225" y="5369000"/>
            <a:ext cx="3422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머리가 투명하며 점박이 무늬를 가지고 있다. 메인 촉수 (두께감 있음) 옆에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서브 촉수(얇고 길다)들이 달려있다.</a:t>
            </a:r>
            <a:endParaRPr/>
          </a:p>
        </p:txBody>
      </p:sp>
      <p:pic>
        <p:nvPicPr>
          <p:cNvPr id="230" name="Google Shape;23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4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5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5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5"/>
          <p:cNvSpPr txBox="1"/>
          <p:nvPr/>
        </p:nvSpPr>
        <p:spPr>
          <a:xfrm>
            <a:off x="386525" y="1102600"/>
            <a:ext cx="9138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-US" sz="2100"/>
              <a:t>데이터 준비하기	</a:t>
            </a:r>
            <a:endParaRPr sz="2100"/>
          </a:p>
          <a:p>
            <a:pPr indent="-355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en-US" sz="2000"/>
              <a:t>데이터 살펴보기</a:t>
            </a:r>
            <a:endParaRPr sz="2300"/>
          </a:p>
          <a:p>
            <a:pPr indent="-361950" lvl="0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-US" sz="2100"/>
              <a:t>과학적 탐구	</a:t>
            </a:r>
            <a:endParaRPr sz="2100"/>
          </a:p>
        </p:txBody>
      </p:sp>
      <p:sp>
        <p:nvSpPr>
          <p:cNvPr id="240" name="Google Shape;240;p25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1" name="Google Shape;241;p25"/>
          <p:cNvGrpSpPr/>
          <p:nvPr/>
        </p:nvGrpSpPr>
        <p:grpSpPr>
          <a:xfrm>
            <a:off x="368500" y="2752725"/>
            <a:ext cx="11586649" cy="3145750"/>
            <a:chOff x="368500" y="2752725"/>
            <a:chExt cx="11586649" cy="3145750"/>
          </a:xfrm>
        </p:grpSpPr>
        <p:pic>
          <p:nvPicPr>
            <p:cNvPr id="242" name="Google Shape;242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8500" y="2752725"/>
              <a:ext cx="11586649" cy="3145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3" name="Google Shape;243;p25"/>
            <p:cNvSpPr txBox="1"/>
            <p:nvPr/>
          </p:nvSpPr>
          <p:spPr>
            <a:xfrm>
              <a:off x="3611125" y="5186550"/>
              <a:ext cx="395100" cy="29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게</a:t>
              </a:r>
              <a:endParaRPr sz="13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4" name="Google Shape;24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5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6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6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6"/>
          <p:cNvSpPr txBox="1"/>
          <p:nvPr/>
        </p:nvSpPr>
        <p:spPr>
          <a:xfrm>
            <a:off x="386525" y="1102600"/>
            <a:ext cx="9138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AutoNum type="arabicPeriod"/>
            </a:pPr>
            <a:r>
              <a:rPr lang="en-US" sz="2100"/>
              <a:t>데이터 준비하기 </a:t>
            </a:r>
            <a:endParaRPr sz="2100"/>
          </a:p>
          <a:p>
            <a:pPr indent="-3556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en-US" sz="2000"/>
              <a:t>데이</a:t>
            </a:r>
            <a:r>
              <a:rPr lang="en-US" sz="2000"/>
              <a:t>터 살펴보기</a:t>
            </a:r>
            <a:endParaRPr i="0" sz="2000" u="none" cap="none" strike="noStrike">
              <a:solidFill>
                <a:srgbClr val="000000"/>
              </a:solidFill>
            </a:endParaRPr>
          </a:p>
        </p:txBody>
      </p:sp>
      <p:sp>
        <p:nvSpPr>
          <p:cNvPr id="254" name="Google Shape;254;p26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6"/>
          <p:cNvSpPr txBox="1"/>
          <p:nvPr/>
        </p:nvSpPr>
        <p:spPr>
          <a:xfrm>
            <a:off x="883475" y="1977825"/>
            <a:ext cx="9138000" cy="23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train, valid, test 비율 등 시각화해보니</a:t>
            </a:r>
            <a:endParaRPr sz="2100"/>
          </a:p>
          <a:p>
            <a:pPr indent="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/>
              <a:t>validation data 비중이 4%</a:t>
            </a:r>
            <a:r>
              <a:rPr lang="en-US" sz="2100"/>
              <a:t>로 매우 적음</a:t>
            </a:r>
            <a:endParaRPr sz="2100"/>
          </a:p>
          <a:p>
            <a:pPr indent="457200" lvl="0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/>
              <a:t>👉  train, validation data 합친 뒤</a:t>
            </a:r>
            <a:endParaRPr b="1" sz="2100"/>
          </a:p>
          <a:p>
            <a:pPr indent="457200" lvl="0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👉 </a:t>
            </a:r>
            <a:r>
              <a:rPr b="1" lang="en-US" sz="2100"/>
              <a:t> train : validation = 8:2 로 맞춤</a:t>
            </a:r>
            <a:endParaRPr b="1" sz="21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256" name="Google Shape;25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600" y="3976075"/>
            <a:ext cx="5306660" cy="251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4150" y="3976075"/>
            <a:ext cx="5285677" cy="251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6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 txBox="1"/>
          <p:nvPr/>
        </p:nvSpPr>
        <p:spPr>
          <a:xfrm>
            <a:off x="1198200" y="1964500"/>
            <a:ext cx="97956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-US" sz="2000">
                <a:solidFill>
                  <a:schemeClr val="dk1"/>
                </a:solidFill>
              </a:rPr>
              <a:t>미니배치</a:t>
            </a:r>
            <a:r>
              <a:rPr lang="en-US" sz="2000">
                <a:solidFill>
                  <a:schemeClr val="dk1"/>
                </a:solidFill>
              </a:rPr>
              <a:t>로 작업하기 위한</a:t>
            </a:r>
            <a:r>
              <a:rPr b="1" lang="en-US" sz="2000">
                <a:solidFill>
                  <a:schemeClr val="dk1"/>
                </a:solidFill>
              </a:rPr>
              <a:t> tf.data 인스턴스</a:t>
            </a:r>
            <a:r>
              <a:rPr lang="en-US" sz="2000">
                <a:solidFill>
                  <a:schemeClr val="dk1"/>
                </a:solidFill>
              </a:rPr>
              <a:t>를 만들기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>
                <a:solidFill>
                  <a:schemeClr val="dk1"/>
                </a:solidFill>
              </a:rPr>
              <a:t>GPU의 성능을 더 효과적으로 활용하여 모델 학습, 속도 향상을 위해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>
                <a:solidFill>
                  <a:schemeClr val="dk1"/>
                </a:solidFill>
              </a:rPr>
              <a:t>다양한 형태로 변형하여 활용하기 위해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데이터셋 형태로 변형해줍니다.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7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7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7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3225" y="3339950"/>
            <a:ext cx="9067874" cy="310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7"/>
          <p:cNvSpPr txBox="1"/>
          <p:nvPr/>
        </p:nvSpPr>
        <p:spPr>
          <a:xfrm>
            <a:off x="386525" y="1102600"/>
            <a:ext cx="9138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AutoNum type="arabicPeriod"/>
            </a:pPr>
            <a:r>
              <a:rPr lang="en-US" sz="2100"/>
              <a:t>데이터 준비하기 </a:t>
            </a:r>
            <a:endParaRPr sz="2100"/>
          </a:p>
          <a:p>
            <a:pPr indent="-3556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en-US" sz="2000"/>
              <a:t>데이터 살펴보기</a:t>
            </a:r>
            <a:endParaRPr i="0" sz="2000" u="none" cap="none" strike="noStrike">
              <a:solidFill>
                <a:srgbClr val="000000"/>
              </a:solidFill>
            </a:endParaRPr>
          </a:p>
        </p:txBody>
      </p:sp>
      <p:pic>
        <p:nvPicPr>
          <p:cNvPr id="271" name="Google Shape;27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7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8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8"/>
          <p:cNvSpPr txBox="1"/>
          <p:nvPr/>
        </p:nvSpPr>
        <p:spPr>
          <a:xfrm>
            <a:off x="6362200" y="19799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8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8"/>
          <p:cNvSpPr txBox="1"/>
          <p:nvPr/>
        </p:nvSpPr>
        <p:spPr>
          <a:xfrm>
            <a:off x="386525" y="2037650"/>
            <a:ext cx="97956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-US" sz="2000">
                <a:solidFill>
                  <a:schemeClr val="dk1"/>
                </a:solidFill>
              </a:rPr>
              <a:t>Data Labeling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graphicFrame>
        <p:nvGraphicFramePr>
          <p:cNvPr id="282" name="Google Shape;282;p28"/>
          <p:cNvGraphicFramePr/>
          <p:nvPr/>
        </p:nvGraphicFramePr>
        <p:xfrm>
          <a:off x="510300" y="2545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{9DC1FA31-ECDE-4E94-81AD-E7B2BA947CC0}</a:tableStyleId>
              </a:tblPr>
              <a:tblGrid>
                <a:gridCol w="1568700"/>
                <a:gridCol w="1568700"/>
                <a:gridCol w="1568700"/>
                <a:gridCol w="1568700"/>
                <a:gridCol w="1568700"/>
                <a:gridCol w="1568700"/>
                <a:gridCol w="1568700"/>
              </a:tblGrid>
              <a:tr h="743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Class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barrel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jellyfish</a:t>
                      </a:r>
                      <a:endParaRPr sz="1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blue jellyfish</a:t>
                      </a:r>
                      <a:endParaRPr sz="1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compass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jellyfish</a:t>
                      </a:r>
                      <a:endParaRPr sz="1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lions mane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jellyfish</a:t>
                      </a:r>
                      <a:endParaRPr sz="1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mauve stinger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jellyfish</a:t>
                      </a:r>
                      <a:endParaRPr sz="1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Moon jellyfish</a:t>
                      </a:r>
                      <a:endParaRPr sz="1700"/>
                    </a:p>
                  </a:txBody>
                  <a:tcPr marT="91425" marB="91425" marR="91425" marL="91425" anchor="ctr"/>
                </a:tc>
              </a:tr>
              <a:tr h="368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Label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0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</a:t>
                      </a:r>
                      <a:endParaRPr sz="18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283" name="Google Shape;28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0300" y="3828175"/>
            <a:ext cx="6274799" cy="275886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8"/>
          <p:cNvSpPr txBox="1"/>
          <p:nvPr/>
        </p:nvSpPr>
        <p:spPr>
          <a:xfrm>
            <a:off x="386525" y="1102600"/>
            <a:ext cx="9138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AutoNum type="arabicPeriod"/>
            </a:pPr>
            <a:r>
              <a:rPr lang="en-US" sz="2100"/>
              <a:t>데이터 준비하기 </a:t>
            </a:r>
            <a:endParaRPr sz="2100"/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en-US" sz="2000"/>
              <a:t>데이터 살펴보기</a:t>
            </a:r>
            <a:endParaRPr i="0" sz="2000" u="none" cap="none" strike="noStrike">
              <a:solidFill>
                <a:srgbClr val="000000"/>
              </a:solidFill>
            </a:endParaRPr>
          </a:p>
        </p:txBody>
      </p:sp>
      <p:sp>
        <p:nvSpPr>
          <p:cNvPr id="285" name="Google Shape;285;p28"/>
          <p:cNvSpPr txBox="1"/>
          <p:nvPr/>
        </p:nvSpPr>
        <p:spPr>
          <a:xfrm>
            <a:off x="7506850" y="4334325"/>
            <a:ext cx="49581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&gt;&gt; </a:t>
            </a:r>
            <a:r>
              <a:rPr lang="en-US" sz="2000">
                <a:solidFill>
                  <a:schemeClr val="dk1"/>
                </a:solidFill>
              </a:rPr>
              <a:t>Data Labeling 하</a:t>
            </a:r>
            <a:r>
              <a:rPr lang="en-US" sz="2000">
                <a:solidFill>
                  <a:schemeClr val="dk1"/>
                </a:solidFill>
              </a:rPr>
              <a:t>는 함수 구현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86" name="Google Shape;28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8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9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9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525" y="3114301"/>
            <a:ext cx="10958499" cy="316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9"/>
          <p:cNvSpPr txBox="1"/>
          <p:nvPr/>
        </p:nvSpPr>
        <p:spPr>
          <a:xfrm>
            <a:off x="1198200" y="2024600"/>
            <a:ext cx="97956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Resize :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224*224*3으로 이미지 사이즈 통일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97" name="Google Shape;297;p29"/>
          <p:cNvSpPr txBox="1"/>
          <p:nvPr/>
        </p:nvSpPr>
        <p:spPr>
          <a:xfrm>
            <a:off x="386525" y="1102600"/>
            <a:ext cx="9138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AutoNum type="arabicPeriod"/>
            </a:pPr>
            <a:r>
              <a:rPr lang="en-US" sz="2100"/>
              <a:t>데이터 준비하기 </a:t>
            </a:r>
            <a:endParaRPr sz="2100"/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2) </a:t>
            </a:r>
            <a:r>
              <a:rPr lang="en-US" sz="2000"/>
              <a:t>데이터 전처리</a:t>
            </a:r>
            <a:endParaRPr i="0" sz="2000" u="none" cap="none" strike="noStrike">
              <a:solidFill>
                <a:srgbClr val="000000"/>
              </a:solidFill>
            </a:endParaRPr>
          </a:p>
        </p:txBody>
      </p:sp>
      <p:pic>
        <p:nvPicPr>
          <p:cNvPr id="298" name="Google Shape;29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9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>
            <p:ph type="title"/>
          </p:nvPr>
        </p:nvSpPr>
        <p:spPr>
          <a:xfrm>
            <a:off x="1974000" y="1731725"/>
            <a:ext cx="8170200" cy="15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Classfication</a:t>
            </a:r>
            <a:endParaRPr>
              <a:solidFill>
                <a:srgbClr val="404040"/>
              </a:solidFill>
            </a:endParaRPr>
          </a:p>
        </p:txBody>
      </p:sp>
      <p:sp>
        <p:nvSpPr>
          <p:cNvPr id="61" name="Google Shape;61;p12"/>
          <p:cNvSpPr txBox="1"/>
          <p:nvPr/>
        </p:nvSpPr>
        <p:spPr>
          <a:xfrm>
            <a:off x="3072433" y="3615683"/>
            <a:ext cx="6047100" cy="16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en-US" sz="20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난이도: </a:t>
            </a:r>
            <a:r>
              <a:rPr b="0" i="0" lang="en-US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★</a:t>
            </a:r>
            <a:r>
              <a:rPr lang="en-US" sz="2000">
                <a:solidFill>
                  <a:srgbClr val="FF0000"/>
                </a:solidFill>
              </a:rPr>
              <a:t>★★★★</a:t>
            </a:r>
            <a:br>
              <a:rPr b="0" i="0" lang="en-US" sz="20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20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장르: 데이터, EDA,</a:t>
            </a:r>
            <a:r>
              <a:rPr lang="en-US" sz="2000">
                <a:solidFill>
                  <a:srgbClr val="404040"/>
                </a:solidFill>
              </a:rPr>
              <a:t> CV, 분류</a:t>
            </a:r>
            <a:endParaRPr b="0" i="0" sz="20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8" id="62" name="Google Shape;6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9493" y="-1212582"/>
            <a:ext cx="1266787" cy="899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2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0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0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" name="Google Shape;30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0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" name="Google Shape;30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250" y="2826550"/>
            <a:ext cx="9665001" cy="3504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1281425" y="1977825"/>
            <a:ext cx="97956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train, validation datasets 생성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이미지 리사이즈 결과, 레이블 확인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310" name="Google Shape;31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7550" y="2930625"/>
            <a:ext cx="5208999" cy="30359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0"/>
          <p:cNvSpPr txBox="1"/>
          <p:nvPr/>
        </p:nvSpPr>
        <p:spPr>
          <a:xfrm>
            <a:off x="386525" y="1102600"/>
            <a:ext cx="9138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AutoNum type="arabicPeriod"/>
            </a:pPr>
            <a:r>
              <a:rPr lang="en-US" sz="2100"/>
              <a:t>데이터 준비하기 </a:t>
            </a:r>
            <a:endParaRPr sz="2100"/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2) 데이터 전처리</a:t>
            </a:r>
            <a:endParaRPr i="0" sz="2000" u="none" cap="none" strike="noStrike">
              <a:solidFill>
                <a:srgbClr val="000000"/>
              </a:solidFill>
            </a:endParaRPr>
          </a:p>
        </p:txBody>
      </p:sp>
      <p:pic>
        <p:nvPicPr>
          <p:cNvPr id="312" name="Google Shape;31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0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1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1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1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Google Shape;32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3175" y="2303200"/>
            <a:ext cx="9000814" cy="4113077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1"/>
          <p:cNvSpPr txBox="1"/>
          <p:nvPr/>
        </p:nvSpPr>
        <p:spPr>
          <a:xfrm>
            <a:off x="386525" y="1102600"/>
            <a:ext cx="9828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AutoNum type="arabicPeriod"/>
            </a:pPr>
            <a:r>
              <a:rPr lang="en-US" sz="2100"/>
              <a:t>데이터 준비하기 </a:t>
            </a:r>
            <a:endParaRPr sz="2100"/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2) 데이터 전처리 - 데이</a:t>
            </a:r>
            <a:r>
              <a:rPr lang="en-US" sz="2000"/>
              <a:t>터 증강</a:t>
            </a:r>
            <a:endParaRPr sz="2000"/>
          </a:p>
          <a:p>
            <a:pPr indent="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데이터셋이 매우 작아 좌우 반전, 채도 조정, 90도 단위의 회전을 적용한 데이터 증강을 실행</a:t>
            </a:r>
            <a:endParaRPr sz="1800"/>
          </a:p>
        </p:txBody>
      </p:sp>
      <p:pic>
        <p:nvPicPr>
          <p:cNvPr id="324" name="Google Shape;32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1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2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2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Google Shape;33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2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188" y="2511500"/>
            <a:ext cx="10636026" cy="3636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2"/>
          <p:cNvSpPr txBox="1"/>
          <p:nvPr/>
        </p:nvSpPr>
        <p:spPr>
          <a:xfrm>
            <a:off x="386525" y="1102600"/>
            <a:ext cx="9138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AutoNum type="arabicPeriod"/>
            </a:pPr>
            <a:r>
              <a:rPr lang="en-US" sz="2100"/>
              <a:t>데이터 준비하기 </a:t>
            </a:r>
            <a:endParaRPr sz="2100"/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2) 데이터 전처리 - 배</a:t>
            </a:r>
            <a:r>
              <a:rPr lang="en-US" sz="2000"/>
              <a:t>치 데이터셋 만들기</a:t>
            </a:r>
            <a:endParaRPr sz="2000"/>
          </a:p>
          <a:p>
            <a:pPr indent="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데이터 전처리 완료 후 train, validation, test batch data 만들기</a:t>
            </a:r>
            <a:endParaRPr sz="1800"/>
          </a:p>
        </p:txBody>
      </p:sp>
      <p:pic>
        <p:nvPicPr>
          <p:cNvPr id="336" name="Google Shape;33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2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3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3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3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3"/>
          <p:cNvSpPr txBox="1"/>
          <p:nvPr/>
        </p:nvSpPr>
        <p:spPr>
          <a:xfrm>
            <a:off x="909850" y="1495000"/>
            <a:ext cx="1009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wandb 활용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33"/>
          <p:cNvSpPr txBox="1"/>
          <p:nvPr/>
        </p:nvSpPr>
        <p:spPr>
          <a:xfrm>
            <a:off x="386525" y="1102600"/>
            <a:ext cx="913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2.  모델 구현 및 훈련</a:t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348" name="Google Shape;34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150" y="838200"/>
            <a:ext cx="7374599" cy="607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325" y="4423025"/>
            <a:ext cx="8558001" cy="1284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3"/>
          <p:cNvSpPr/>
          <p:nvPr/>
        </p:nvSpPr>
        <p:spPr>
          <a:xfrm>
            <a:off x="4800600" y="838200"/>
            <a:ext cx="6619800" cy="8955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1" name="Google Shape;351;p33"/>
          <p:cNvCxnSpPr/>
          <p:nvPr/>
        </p:nvCxnSpPr>
        <p:spPr>
          <a:xfrm flipH="1" rot="10800000">
            <a:off x="4210050" y="1505025"/>
            <a:ext cx="638100" cy="561900"/>
          </a:xfrm>
          <a:prstGeom prst="straightConnector1">
            <a:avLst/>
          </a:prstGeom>
          <a:noFill/>
          <a:ln cap="flat" cmpd="sng" w="38100">
            <a:solidFill>
              <a:srgbClr val="DE5A5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2" name="Google Shape;352;p33"/>
          <p:cNvCxnSpPr/>
          <p:nvPr/>
        </p:nvCxnSpPr>
        <p:spPr>
          <a:xfrm flipH="1" rot="10800000">
            <a:off x="3686175" y="5534025"/>
            <a:ext cx="266700" cy="449400"/>
          </a:xfrm>
          <a:prstGeom prst="straightConnector1">
            <a:avLst/>
          </a:prstGeom>
          <a:noFill/>
          <a:ln cap="flat" cmpd="sng" w="38100">
            <a:solidFill>
              <a:srgbClr val="DE5A5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3" name="Google Shape;353;p33"/>
          <p:cNvCxnSpPr/>
          <p:nvPr/>
        </p:nvCxnSpPr>
        <p:spPr>
          <a:xfrm flipH="1" rot="10800000">
            <a:off x="4581525" y="5534025"/>
            <a:ext cx="266700" cy="449400"/>
          </a:xfrm>
          <a:prstGeom prst="straightConnector1">
            <a:avLst/>
          </a:prstGeom>
          <a:noFill/>
          <a:ln cap="flat" cmpd="sng" w="38100">
            <a:solidFill>
              <a:srgbClr val="DE5A5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4" name="Google Shape;354;p33"/>
          <p:cNvCxnSpPr/>
          <p:nvPr/>
        </p:nvCxnSpPr>
        <p:spPr>
          <a:xfrm>
            <a:off x="3800475" y="5534025"/>
            <a:ext cx="16956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5" name="Google Shape;35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3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4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4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3" name="Google Shape;36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4"/>
          <p:cNvSpPr txBox="1"/>
          <p:nvPr/>
        </p:nvSpPr>
        <p:spPr>
          <a:xfrm>
            <a:off x="386525" y="1102600"/>
            <a:ext cx="913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2</a:t>
            </a:r>
            <a:r>
              <a:rPr lang="en-US" sz="2100">
                <a:solidFill>
                  <a:schemeClr val="dk1"/>
                </a:solidFill>
              </a:rPr>
              <a:t>.  모델 구현 </a:t>
            </a:r>
            <a:r>
              <a:rPr lang="en-US" sz="2100">
                <a:solidFill>
                  <a:schemeClr val="dk1"/>
                </a:solidFill>
              </a:rPr>
              <a:t>및 훈련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365" name="Google Shape;365;p34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6" name="Google Shape;366;p34"/>
          <p:cNvPicPr preferRelativeResize="0"/>
          <p:nvPr/>
        </p:nvPicPr>
        <p:blipFill rotWithShape="1">
          <a:blip r:embed="rId4">
            <a:alphaModFix/>
          </a:blip>
          <a:srcRect b="0" l="7800" r="0" t="0"/>
          <a:stretch/>
        </p:blipFill>
        <p:spPr>
          <a:xfrm>
            <a:off x="481925" y="1925025"/>
            <a:ext cx="6618500" cy="39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4"/>
          <p:cNvPicPr preferRelativeResize="0"/>
          <p:nvPr/>
        </p:nvPicPr>
        <p:blipFill rotWithShape="1">
          <a:blip r:embed="rId5">
            <a:alphaModFix/>
          </a:blip>
          <a:srcRect b="0" l="7791" r="0" t="0"/>
          <a:stretch/>
        </p:blipFill>
        <p:spPr>
          <a:xfrm>
            <a:off x="3480250" y="3757475"/>
            <a:ext cx="8418735" cy="2778138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4"/>
          <p:cNvSpPr txBox="1"/>
          <p:nvPr/>
        </p:nvSpPr>
        <p:spPr>
          <a:xfrm>
            <a:off x="909850" y="1495000"/>
            <a:ext cx="1009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1단계 : 4명 모두 개별적으로 여러 모델을 사용해보며 훈련 및 테스트 진행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9" name="Google Shape;36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4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34"/>
          <p:cNvSpPr txBox="1"/>
          <p:nvPr/>
        </p:nvSpPr>
        <p:spPr>
          <a:xfrm>
            <a:off x="397950" y="5894350"/>
            <a:ext cx="6550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김양희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5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5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8" name="Google Shape;37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5"/>
          <p:cNvSpPr txBox="1"/>
          <p:nvPr/>
        </p:nvSpPr>
        <p:spPr>
          <a:xfrm>
            <a:off x="386525" y="1102600"/>
            <a:ext cx="913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2.  모델 구현 및 훈련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380" name="Google Shape;380;p35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35"/>
          <p:cNvSpPr txBox="1"/>
          <p:nvPr/>
        </p:nvSpPr>
        <p:spPr>
          <a:xfrm>
            <a:off x="909850" y="1495000"/>
            <a:ext cx="1009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1단계 : 4명 모두 개별적으로 여러 모델을 사용해보며 훈련 및 테스트 진행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2" name="Google Shape;382;p35"/>
          <p:cNvPicPr preferRelativeResize="0"/>
          <p:nvPr/>
        </p:nvPicPr>
        <p:blipFill rotWithShape="1">
          <a:blip r:embed="rId4">
            <a:alphaModFix/>
          </a:blip>
          <a:srcRect b="28438" l="0" r="0" t="0"/>
          <a:stretch/>
        </p:blipFill>
        <p:spPr>
          <a:xfrm>
            <a:off x="1354700" y="2132325"/>
            <a:ext cx="7030199" cy="434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1150" y="2132325"/>
            <a:ext cx="5281799" cy="40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5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35"/>
          <p:cNvSpPr txBox="1"/>
          <p:nvPr/>
        </p:nvSpPr>
        <p:spPr>
          <a:xfrm>
            <a:off x="397950" y="5894350"/>
            <a:ext cx="6550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이슬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6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36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3" name="Google Shape;39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6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36"/>
          <p:cNvSpPr txBox="1"/>
          <p:nvPr/>
        </p:nvSpPr>
        <p:spPr>
          <a:xfrm>
            <a:off x="909850" y="1495000"/>
            <a:ext cx="1009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1단계 : 4명 모두 개별적으로 여러 모델을 사용해보며 훈련 및 테스트 진행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36"/>
          <p:cNvSpPr txBox="1"/>
          <p:nvPr/>
        </p:nvSpPr>
        <p:spPr>
          <a:xfrm>
            <a:off x="386525" y="1102600"/>
            <a:ext cx="913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2.  모델 구현 및 훈련</a:t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397" name="Google Shape;39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4344" y="2049100"/>
            <a:ext cx="7275132" cy="455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6"/>
          <p:cNvSpPr txBox="1"/>
          <p:nvPr/>
        </p:nvSpPr>
        <p:spPr>
          <a:xfrm>
            <a:off x="9197800" y="5886450"/>
            <a:ext cx="292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VGG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9" name="Google Shape;39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6"/>
          <p:cNvSpPr txBox="1"/>
          <p:nvPr/>
        </p:nvSpPr>
        <p:spPr>
          <a:xfrm>
            <a:off x="397950" y="5894350"/>
            <a:ext cx="6550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이승환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36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7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7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8" name="Google Shape;40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7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37"/>
          <p:cNvSpPr txBox="1"/>
          <p:nvPr/>
        </p:nvSpPr>
        <p:spPr>
          <a:xfrm>
            <a:off x="909850" y="1495000"/>
            <a:ext cx="1009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1단계 : 4명 모두 개별적으로 여러 모델을 사용해보며 훈련 및 테스트 진행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37"/>
          <p:cNvSpPr txBox="1"/>
          <p:nvPr/>
        </p:nvSpPr>
        <p:spPr>
          <a:xfrm>
            <a:off x="386525" y="1102600"/>
            <a:ext cx="913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2.  모델 구현 및 훈련</a:t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412" name="Google Shape;41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1250" y="1992450"/>
            <a:ext cx="8841449" cy="459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7"/>
          <p:cNvSpPr txBox="1"/>
          <p:nvPr/>
        </p:nvSpPr>
        <p:spPr>
          <a:xfrm>
            <a:off x="397950" y="5894350"/>
            <a:ext cx="6550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전민규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37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875" y="3174424"/>
            <a:ext cx="9138000" cy="2796226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8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38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3" name="Google Shape;42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8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38"/>
          <p:cNvSpPr txBox="1"/>
          <p:nvPr/>
        </p:nvSpPr>
        <p:spPr>
          <a:xfrm>
            <a:off x="976525" y="1585125"/>
            <a:ext cx="4176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4명의 개인 기록들 중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가장 성능이 좋았던 모델을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베이스 모델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로 선정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38"/>
          <p:cNvSpPr txBox="1"/>
          <p:nvPr/>
        </p:nvSpPr>
        <p:spPr>
          <a:xfrm>
            <a:off x="386525" y="1102600"/>
            <a:ext cx="913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3</a:t>
            </a:r>
            <a:r>
              <a:rPr lang="en-US" sz="2100">
                <a:solidFill>
                  <a:schemeClr val="dk1"/>
                </a:solidFill>
              </a:rPr>
              <a:t>. </a:t>
            </a:r>
            <a:r>
              <a:rPr lang="en-US" sz="2100">
                <a:solidFill>
                  <a:schemeClr val="dk1"/>
                </a:solidFill>
              </a:rPr>
              <a:t>모델 평가 및 베이스모델 선정</a:t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427" name="Google Shape;42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8998" y="909825"/>
            <a:ext cx="5905276" cy="5845526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8"/>
          <p:cNvSpPr txBox="1"/>
          <p:nvPr/>
        </p:nvSpPr>
        <p:spPr>
          <a:xfrm>
            <a:off x="7440388" y="396875"/>
            <a:ext cx="242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97A7"/>
                </a:solidFill>
                <a:latin typeface="Calibri"/>
                <a:ea typeface="Calibri"/>
                <a:cs typeface="Calibri"/>
                <a:sym typeface="Calibri"/>
              </a:rPr>
              <a:t>CNN Model</a:t>
            </a:r>
            <a:endParaRPr b="1" sz="2800">
              <a:solidFill>
                <a:srgbClr val="0097A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9" name="Google Shape;42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38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9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6" name="Google Shape;43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9"/>
          <p:cNvSpPr txBox="1"/>
          <p:nvPr/>
        </p:nvSpPr>
        <p:spPr>
          <a:xfrm>
            <a:off x="386525" y="1102600"/>
            <a:ext cx="913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4</a:t>
            </a:r>
            <a:r>
              <a:rPr lang="en-US" sz="2100">
                <a:solidFill>
                  <a:schemeClr val="dk1"/>
                </a:solidFill>
              </a:rPr>
              <a:t>.  성능향</a:t>
            </a:r>
            <a:r>
              <a:rPr lang="en-US" sz="2100">
                <a:solidFill>
                  <a:schemeClr val="dk1"/>
                </a:solidFill>
              </a:rPr>
              <a:t>상 시도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438" name="Google Shape;438;p39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39"/>
          <p:cNvSpPr txBox="1"/>
          <p:nvPr/>
        </p:nvSpPr>
        <p:spPr>
          <a:xfrm>
            <a:off x="1436200" y="2141850"/>
            <a:ext cx="5295300" cy="21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AutoNum type="arabicPeriod"/>
            </a:pP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하이퍼파라미터 튜닝</a:t>
            </a:r>
            <a:endParaRPr b="1"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○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학습률 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○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배치사이즈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○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optimizer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○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kernel size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39"/>
          <p:cNvSpPr txBox="1"/>
          <p:nvPr/>
        </p:nvSpPr>
        <p:spPr>
          <a:xfrm>
            <a:off x="6603850" y="2141850"/>
            <a:ext cx="4845900" cy="17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	</a:t>
            </a:r>
            <a:r>
              <a:rPr b="1"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모델 수정</a:t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○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dense layer node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○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dropout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○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 layer filter수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1" name="Google Shape;44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9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3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/>
          <p:nvPr/>
        </p:nvSpPr>
        <p:spPr>
          <a:xfrm>
            <a:off x="386525" y="1102600"/>
            <a:ext cx="9138000" cy="53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</a:rPr>
              <a:t>목차</a:t>
            </a:r>
            <a:endParaRPr b="1" sz="11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en-US" sz="1900">
                <a:solidFill>
                  <a:schemeClr val="dk1"/>
                </a:solidFill>
              </a:rPr>
              <a:t>팀 구성 및 역할</a:t>
            </a:r>
            <a:endParaRPr b="1"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en-US" sz="1900">
                <a:solidFill>
                  <a:schemeClr val="dk1"/>
                </a:solidFill>
              </a:rPr>
              <a:t>프로젝트 수행 절차 및 방법 </a:t>
            </a:r>
            <a:br>
              <a:rPr b="1" lang="en-US" sz="1900">
                <a:solidFill>
                  <a:schemeClr val="dk1"/>
                </a:solidFill>
              </a:rPr>
            </a:br>
            <a:r>
              <a:rPr b="1" lang="en-US" sz="1900">
                <a:solidFill>
                  <a:schemeClr val="dk1"/>
                </a:solidFill>
              </a:rPr>
              <a:t>- </a:t>
            </a:r>
            <a:r>
              <a:rPr lang="en-US" sz="1500">
                <a:solidFill>
                  <a:schemeClr val="dk1"/>
                </a:solidFill>
              </a:rPr>
              <a:t>팀 목표, 일정, Task 관리</a:t>
            </a:r>
            <a:br>
              <a:rPr b="1" lang="en-US" sz="1900">
                <a:solidFill>
                  <a:schemeClr val="dk1"/>
                </a:solidFill>
              </a:rPr>
            </a:br>
            <a:endParaRPr b="1"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en-US" sz="1900">
                <a:solidFill>
                  <a:schemeClr val="dk1"/>
                </a:solidFill>
              </a:rPr>
              <a:t>프로젝트 수행 결과</a:t>
            </a:r>
            <a:endParaRPr b="1" sz="1900">
              <a:solidFill>
                <a:schemeClr val="dk1"/>
              </a:solidFill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데이터 준비하기</a:t>
            </a:r>
            <a:endParaRPr sz="1100">
              <a:solidFill>
                <a:schemeClr val="dk1"/>
              </a:solidFill>
            </a:endParaRPr>
          </a:p>
          <a:p>
            <a:pPr indent="-2984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데이터 살펴보기 : 특징, 개수 등</a:t>
            </a:r>
            <a:endParaRPr sz="1100">
              <a:solidFill>
                <a:schemeClr val="dk1"/>
              </a:solidFill>
            </a:endParaRPr>
          </a:p>
          <a:p>
            <a:pPr indent="-2984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데이터 전처리</a:t>
            </a:r>
            <a:endParaRPr sz="1100">
              <a:solidFill>
                <a:schemeClr val="dk1"/>
              </a:solidFill>
            </a:endParaRPr>
          </a:p>
          <a:p>
            <a:pPr indent="-2984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데이터 시각화</a:t>
            </a:r>
            <a:endParaRPr sz="1100">
              <a:solidFill>
                <a:schemeClr val="dk1"/>
              </a:solidFill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모델 구현 </a:t>
            </a:r>
            <a:r>
              <a:rPr lang="en-US" sz="1100">
                <a:solidFill>
                  <a:schemeClr val="dk1"/>
                </a:solidFill>
              </a:rPr>
              <a:t>및 훈련</a:t>
            </a:r>
            <a:endParaRPr sz="1100">
              <a:solidFill>
                <a:schemeClr val="dk1"/>
              </a:solidFill>
            </a:endParaRPr>
          </a:p>
          <a:p>
            <a:pPr indent="-2984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W&amp;B 활용</a:t>
            </a:r>
            <a:endParaRPr sz="1100">
              <a:solidFill>
                <a:schemeClr val="dk1"/>
              </a:solidFill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모델 평가 </a:t>
            </a:r>
            <a:r>
              <a:rPr lang="en-US" sz="1100">
                <a:solidFill>
                  <a:schemeClr val="dk1"/>
                </a:solidFill>
              </a:rPr>
              <a:t>및 베이스모델 선정</a:t>
            </a:r>
            <a:endParaRPr sz="1100">
              <a:solidFill>
                <a:schemeClr val="dk1"/>
              </a:solidFill>
            </a:endParaRPr>
          </a:p>
          <a:p>
            <a:pPr indent="-2984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결과 확인(시각화) 및 분석</a:t>
            </a:r>
            <a:endParaRPr sz="1100">
              <a:solidFill>
                <a:schemeClr val="dk1"/>
              </a:solidFill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성능 향상 시도</a:t>
            </a:r>
            <a:endParaRPr sz="1100">
              <a:solidFill>
                <a:schemeClr val="dk1"/>
              </a:solidFill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제</a:t>
            </a:r>
            <a:r>
              <a:rPr lang="en-US" sz="1100">
                <a:solidFill>
                  <a:schemeClr val="dk1"/>
                </a:solidFill>
              </a:rPr>
              <a:t>품화 시 응용분야 및 모델 분석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en-US" sz="1900">
                <a:solidFill>
                  <a:schemeClr val="dk1"/>
                </a:solidFill>
              </a:rPr>
              <a:t>회고</a:t>
            </a:r>
            <a:endParaRPr b="1" sz="19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188725" y="2101475"/>
            <a:ext cx="2448725" cy="434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0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8" name="Google Shape;44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0"/>
          <p:cNvSpPr txBox="1"/>
          <p:nvPr/>
        </p:nvSpPr>
        <p:spPr>
          <a:xfrm>
            <a:off x="386525" y="1102600"/>
            <a:ext cx="2932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4.  성능향상 시도 - 1)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450" name="Google Shape;450;p40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40"/>
          <p:cNvSpPr txBox="1"/>
          <p:nvPr/>
        </p:nvSpPr>
        <p:spPr>
          <a:xfrm>
            <a:off x="647608" y="2248863"/>
            <a:ext cx="1914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⬝ 배치사이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즈 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: 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16  ~  32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40"/>
          <p:cNvSpPr txBox="1"/>
          <p:nvPr/>
        </p:nvSpPr>
        <p:spPr>
          <a:xfrm>
            <a:off x="670517" y="3150338"/>
            <a:ext cx="1914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⬝ 커널사이즈 : 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2x2 , 3x3,  5x5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40"/>
          <p:cNvSpPr txBox="1"/>
          <p:nvPr/>
        </p:nvSpPr>
        <p:spPr>
          <a:xfrm>
            <a:off x="693425" y="4051813"/>
            <a:ext cx="1914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⬝ model : 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dense node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dropout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conv layer filter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4" name="Google Shape;454;p40"/>
          <p:cNvGrpSpPr/>
          <p:nvPr/>
        </p:nvGrpSpPr>
        <p:grpSpPr>
          <a:xfrm>
            <a:off x="2859738" y="308325"/>
            <a:ext cx="10524438" cy="6175700"/>
            <a:chOff x="2859738" y="308325"/>
            <a:chExt cx="10524438" cy="6175700"/>
          </a:xfrm>
        </p:grpSpPr>
        <p:pic>
          <p:nvPicPr>
            <p:cNvPr id="455" name="Google Shape;455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9738" y="1102588"/>
              <a:ext cx="9039225" cy="50958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56" name="Google Shape;456;p40"/>
            <p:cNvGrpSpPr/>
            <p:nvPr/>
          </p:nvGrpSpPr>
          <p:grpSpPr>
            <a:xfrm>
              <a:off x="2865275" y="308325"/>
              <a:ext cx="10518900" cy="6175700"/>
              <a:chOff x="2341400" y="301775"/>
              <a:chExt cx="10518900" cy="6175700"/>
            </a:xfrm>
          </p:grpSpPr>
          <p:sp>
            <p:nvSpPr>
              <p:cNvPr id="457" name="Google Shape;457;p40"/>
              <p:cNvSpPr txBox="1"/>
              <p:nvPr/>
            </p:nvSpPr>
            <p:spPr>
              <a:xfrm>
                <a:off x="7100600" y="2132338"/>
                <a:ext cx="57597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45700" spcFirstLastPara="1" rIns="45700" wrap="square" tIns="45700">
                <a:sp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40"/>
              <p:cNvSpPr/>
              <p:nvPr/>
            </p:nvSpPr>
            <p:spPr>
              <a:xfrm>
                <a:off x="2341400" y="1679050"/>
                <a:ext cx="8896500" cy="392400"/>
              </a:xfrm>
              <a:prstGeom prst="rect">
                <a:avLst/>
              </a:prstGeom>
              <a:noFill/>
              <a:ln cap="flat" cmpd="sng" w="38100">
                <a:solidFill>
                  <a:srgbClr val="FFCD0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59" name="Google Shape;459;p40"/>
              <p:cNvCxnSpPr/>
              <p:nvPr/>
            </p:nvCxnSpPr>
            <p:spPr>
              <a:xfrm flipH="1">
                <a:off x="6248363" y="867750"/>
                <a:ext cx="292500" cy="9735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CD05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460" name="Google Shape;460;p40"/>
              <p:cNvSpPr txBox="1"/>
              <p:nvPr/>
            </p:nvSpPr>
            <p:spPr>
              <a:xfrm>
                <a:off x="6242825" y="301775"/>
                <a:ext cx="4625100" cy="6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800">
                    <a:solidFill>
                      <a:schemeClr val="accent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base code</a:t>
                </a:r>
                <a:endParaRPr b="1" sz="2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40"/>
              <p:cNvSpPr/>
              <p:nvPr/>
            </p:nvSpPr>
            <p:spPr>
              <a:xfrm>
                <a:off x="7565725" y="1102538"/>
                <a:ext cx="1384800" cy="53136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rgbClr val="0097A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40"/>
              <p:cNvSpPr/>
              <p:nvPr/>
            </p:nvSpPr>
            <p:spPr>
              <a:xfrm>
                <a:off x="4265800" y="1118550"/>
                <a:ext cx="904800" cy="53136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rgbClr val="0097A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40"/>
              <p:cNvSpPr/>
              <p:nvPr/>
            </p:nvSpPr>
            <p:spPr>
              <a:xfrm>
                <a:off x="5157917" y="1102593"/>
                <a:ext cx="1220100" cy="53136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rgbClr val="CC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40"/>
              <p:cNvSpPr/>
              <p:nvPr/>
            </p:nvSpPr>
            <p:spPr>
              <a:xfrm>
                <a:off x="9760675" y="1163875"/>
                <a:ext cx="1546200" cy="53136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rgbClr val="0097A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465" name="Google Shape;46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0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41"/>
          <p:cNvPicPr preferRelativeResize="0"/>
          <p:nvPr/>
        </p:nvPicPr>
        <p:blipFill rotWithShape="1">
          <a:blip r:embed="rId3">
            <a:alphaModFix/>
          </a:blip>
          <a:srcRect b="14266" l="0" r="0" t="0"/>
          <a:stretch/>
        </p:blipFill>
        <p:spPr>
          <a:xfrm>
            <a:off x="3849188" y="983587"/>
            <a:ext cx="7565713" cy="5613013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1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3" name="Google Shape;47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41"/>
          <p:cNvSpPr txBox="1"/>
          <p:nvPr/>
        </p:nvSpPr>
        <p:spPr>
          <a:xfrm>
            <a:off x="386525" y="1102600"/>
            <a:ext cx="913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4.  성능향상 시도 - 2)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475" name="Google Shape;475;p41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41"/>
          <p:cNvSpPr txBox="1"/>
          <p:nvPr/>
        </p:nvSpPr>
        <p:spPr>
          <a:xfrm>
            <a:off x="5905751" y="1758939"/>
            <a:ext cx="6218748" cy="3076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41"/>
          <p:cNvSpPr/>
          <p:nvPr/>
        </p:nvSpPr>
        <p:spPr>
          <a:xfrm>
            <a:off x="6184625" y="983575"/>
            <a:ext cx="1070400" cy="5613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41"/>
          <p:cNvSpPr/>
          <p:nvPr/>
        </p:nvSpPr>
        <p:spPr>
          <a:xfrm>
            <a:off x="7255025" y="1012475"/>
            <a:ext cx="959100" cy="5584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41"/>
          <p:cNvSpPr/>
          <p:nvPr/>
        </p:nvSpPr>
        <p:spPr>
          <a:xfrm>
            <a:off x="10074450" y="983575"/>
            <a:ext cx="1340400" cy="5613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0" name="Google Shape;480;p41"/>
          <p:cNvGrpSpPr/>
          <p:nvPr/>
        </p:nvGrpSpPr>
        <p:grpSpPr>
          <a:xfrm>
            <a:off x="1226825" y="2231625"/>
            <a:ext cx="1914900" cy="3116900"/>
            <a:chOff x="589150" y="3023988"/>
            <a:chExt cx="1914900" cy="3116900"/>
          </a:xfrm>
        </p:grpSpPr>
        <p:sp>
          <p:nvSpPr>
            <p:cNvPr id="481" name="Google Shape;481;p41"/>
            <p:cNvSpPr txBox="1"/>
            <p:nvPr/>
          </p:nvSpPr>
          <p:spPr>
            <a:xfrm>
              <a:off x="589150" y="3023988"/>
              <a:ext cx="19149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latin typeface="Calibri"/>
                  <a:ea typeface="Calibri"/>
                  <a:cs typeface="Calibri"/>
                  <a:sym typeface="Calibri"/>
                </a:rPr>
                <a:t>⬝ optimizer : </a:t>
              </a:r>
              <a:endParaRPr sz="21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100">
                  <a:latin typeface="Calibri"/>
                  <a:ea typeface="Calibri"/>
                  <a:cs typeface="Calibri"/>
                  <a:sym typeface="Calibri"/>
                </a:rPr>
                <a:t>rmsprop</a:t>
              </a:r>
              <a:endParaRPr b="1" sz="21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100">
                  <a:latin typeface="Calibri"/>
                  <a:ea typeface="Calibri"/>
                  <a:cs typeface="Calibri"/>
                  <a:sym typeface="Calibri"/>
                </a:rPr>
                <a:t>sgd</a:t>
              </a:r>
              <a:endParaRPr b="1" sz="21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100">
                  <a:latin typeface="Calibri"/>
                  <a:ea typeface="Calibri"/>
                  <a:cs typeface="Calibri"/>
                  <a:sym typeface="Calibri"/>
                </a:rPr>
                <a:t>adam</a:t>
              </a:r>
              <a:endParaRPr b="1" sz="21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41"/>
            <p:cNvSpPr txBox="1"/>
            <p:nvPr/>
          </p:nvSpPr>
          <p:spPr>
            <a:xfrm>
              <a:off x="589150" y="4663388"/>
              <a:ext cx="19149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latin typeface="Calibri"/>
                  <a:ea typeface="Calibri"/>
                  <a:cs typeface="Calibri"/>
                  <a:sym typeface="Calibri"/>
                </a:rPr>
                <a:t>⬝ model : </a:t>
              </a:r>
              <a:endParaRPr sz="21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100">
                  <a:latin typeface="Calibri"/>
                  <a:ea typeface="Calibri"/>
                  <a:cs typeface="Calibri"/>
                  <a:sym typeface="Calibri"/>
                </a:rPr>
                <a:t>dense node</a:t>
              </a:r>
              <a:endParaRPr b="1" sz="21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100">
                  <a:latin typeface="Calibri"/>
                  <a:ea typeface="Calibri"/>
                  <a:cs typeface="Calibri"/>
                  <a:sym typeface="Calibri"/>
                </a:rPr>
                <a:t>dropout</a:t>
              </a:r>
              <a:endParaRPr b="1" sz="21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100">
                  <a:latin typeface="Calibri"/>
                  <a:ea typeface="Calibri"/>
                  <a:cs typeface="Calibri"/>
                  <a:sym typeface="Calibri"/>
                </a:rPr>
                <a:t>conv layer filter</a:t>
              </a:r>
              <a:endParaRPr b="1" sz="21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3" name="Google Shape;483;p41"/>
          <p:cNvSpPr/>
          <p:nvPr/>
        </p:nvSpPr>
        <p:spPr>
          <a:xfrm>
            <a:off x="7165175" y="3192563"/>
            <a:ext cx="647700" cy="554100"/>
          </a:xfrm>
          <a:prstGeom prst="ellipse">
            <a:avLst/>
          </a:prstGeom>
          <a:noFill/>
          <a:ln cap="flat" cmpd="sng" w="38100">
            <a:solidFill>
              <a:srgbClr val="FFCD0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41"/>
          <p:cNvSpPr/>
          <p:nvPr/>
        </p:nvSpPr>
        <p:spPr>
          <a:xfrm>
            <a:off x="7165175" y="4619888"/>
            <a:ext cx="647700" cy="554100"/>
          </a:xfrm>
          <a:prstGeom prst="ellipse">
            <a:avLst/>
          </a:prstGeom>
          <a:noFill/>
          <a:ln cap="flat" cmpd="sng" w="38100">
            <a:solidFill>
              <a:srgbClr val="FFCD0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5" name="Google Shape;485;p41"/>
          <p:cNvCxnSpPr/>
          <p:nvPr/>
        </p:nvCxnSpPr>
        <p:spPr>
          <a:xfrm flipH="1">
            <a:off x="11195850" y="1289288"/>
            <a:ext cx="219000" cy="390600"/>
          </a:xfrm>
          <a:prstGeom prst="straightConnector1">
            <a:avLst/>
          </a:prstGeom>
          <a:noFill/>
          <a:ln cap="flat" cmpd="sng" w="38100">
            <a:solidFill>
              <a:srgbClr val="DE5A5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6" name="Google Shape;486;p41"/>
          <p:cNvCxnSpPr/>
          <p:nvPr/>
        </p:nvCxnSpPr>
        <p:spPr>
          <a:xfrm flipH="1">
            <a:off x="11195850" y="2372788"/>
            <a:ext cx="219000" cy="390600"/>
          </a:xfrm>
          <a:prstGeom prst="straightConnector1">
            <a:avLst/>
          </a:prstGeom>
          <a:noFill/>
          <a:ln cap="flat" cmpd="sng" w="38100">
            <a:solidFill>
              <a:srgbClr val="DE5A5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7" name="Google Shape;487;p41"/>
          <p:cNvCxnSpPr/>
          <p:nvPr/>
        </p:nvCxnSpPr>
        <p:spPr>
          <a:xfrm flipH="1">
            <a:off x="11195850" y="3149075"/>
            <a:ext cx="219000" cy="390600"/>
          </a:xfrm>
          <a:prstGeom prst="straightConnector1">
            <a:avLst/>
          </a:prstGeom>
          <a:noFill/>
          <a:ln cap="flat" cmpd="sng" w="38100">
            <a:solidFill>
              <a:srgbClr val="DE5A5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8" name="Google Shape;488;p41"/>
          <p:cNvCxnSpPr/>
          <p:nvPr/>
        </p:nvCxnSpPr>
        <p:spPr>
          <a:xfrm flipH="1">
            <a:off x="11195850" y="4701650"/>
            <a:ext cx="219000" cy="390600"/>
          </a:xfrm>
          <a:prstGeom prst="straightConnector1">
            <a:avLst/>
          </a:prstGeom>
          <a:noFill/>
          <a:ln cap="flat" cmpd="sng" w="38100">
            <a:solidFill>
              <a:srgbClr val="DE5A5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89" name="Google Shape;48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1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1" name="Google Shape;491;p41"/>
          <p:cNvCxnSpPr/>
          <p:nvPr/>
        </p:nvCxnSpPr>
        <p:spPr>
          <a:xfrm flipH="1">
            <a:off x="11195850" y="3925363"/>
            <a:ext cx="219000" cy="390600"/>
          </a:xfrm>
          <a:prstGeom prst="straightConnector1">
            <a:avLst/>
          </a:prstGeom>
          <a:noFill/>
          <a:ln cap="flat" cmpd="sng" w="38100">
            <a:solidFill>
              <a:srgbClr val="DE5A5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2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42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8" name="Google Shape;49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42"/>
          <p:cNvSpPr txBox="1"/>
          <p:nvPr/>
        </p:nvSpPr>
        <p:spPr>
          <a:xfrm>
            <a:off x="386525" y="1102600"/>
            <a:ext cx="913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4.  성능향상 시도 - </a:t>
            </a:r>
            <a:r>
              <a:rPr b="1" lang="en-US" sz="2100">
                <a:solidFill>
                  <a:schemeClr val="dk1"/>
                </a:solidFill>
              </a:rPr>
              <a:t>Baseline 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500" name="Google Shape;500;p42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1" name="Google Shape;50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875" y="1639775"/>
            <a:ext cx="4377601" cy="433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2"/>
          <p:cNvPicPr preferRelativeResize="0"/>
          <p:nvPr/>
        </p:nvPicPr>
        <p:blipFill rotWithShape="1">
          <a:blip r:embed="rId5">
            <a:alphaModFix/>
          </a:blip>
          <a:srcRect b="0" l="0" r="45139" t="0"/>
          <a:stretch/>
        </p:blipFill>
        <p:spPr>
          <a:xfrm>
            <a:off x="5024450" y="3494600"/>
            <a:ext cx="5063575" cy="305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2"/>
          <p:cNvPicPr preferRelativeResize="0"/>
          <p:nvPr/>
        </p:nvPicPr>
        <p:blipFill rotWithShape="1">
          <a:blip r:embed="rId5">
            <a:alphaModFix/>
          </a:blip>
          <a:srcRect b="0" l="55315" r="0" t="0"/>
          <a:stretch/>
        </p:blipFill>
        <p:spPr>
          <a:xfrm>
            <a:off x="7328100" y="1344200"/>
            <a:ext cx="4124350" cy="30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42"/>
          <p:cNvSpPr/>
          <p:nvPr/>
        </p:nvSpPr>
        <p:spPr>
          <a:xfrm>
            <a:off x="7381875" y="1876425"/>
            <a:ext cx="1305000" cy="4764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5" name="Google Shape;505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42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3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43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3" name="Google Shape;51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43"/>
          <p:cNvSpPr txBox="1"/>
          <p:nvPr/>
        </p:nvSpPr>
        <p:spPr>
          <a:xfrm>
            <a:off x="386525" y="1102600"/>
            <a:ext cx="913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4.  성능향상 시도 - </a:t>
            </a:r>
            <a:r>
              <a:rPr b="1" lang="en-US" sz="2100">
                <a:solidFill>
                  <a:schemeClr val="dk1"/>
                </a:solidFill>
              </a:rPr>
              <a:t>Baseline 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515" name="Google Shape;515;p43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6" name="Google Shape;516;p43"/>
          <p:cNvPicPr preferRelativeResize="0"/>
          <p:nvPr/>
        </p:nvPicPr>
        <p:blipFill rotWithShape="1">
          <a:blip r:embed="rId4">
            <a:alphaModFix/>
          </a:blip>
          <a:srcRect b="2839" l="0" r="0" t="2839"/>
          <a:stretch/>
        </p:blipFill>
        <p:spPr>
          <a:xfrm>
            <a:off x="304800" y="1837208"/>
            <a:ext cx="11746575" cy="400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43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4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44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5" name="Google Shape;52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4"/>
          <p:cNvSpPr txBox="1"/>
          <p:nvPr/>
        </p:nvSpPr>
        <p:spPr>
          <a:xfrm>
            <a:off x="386525" y="1102600"/>
            <a:ext cx="913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4.  성능향상 시도 -</a:t>
            </a:r>
            <a:r>
              <a:rPr b="1" lang="en-US" sz="2100">
                <a:solidFill>
                  <a:schemeClr val="dk1"/>
                </a:solidFill>
              </a:rPr>
              <a:t> 실</a:t>
            </a:r>
            <a:r>
              <a:rPr b="1" lang="en-US" sz="2100">
                <a:solidFill>
                  <a:schemeClr val="dk1"/>
                </a:solidFill>
              </a:rPr>
              <a:t>험 3.</a:t>
            </a:r>
            <a:r>
              <a:rPr b="1" lang="en-US" sz="2100">
                <a:solidFill>
                  <a:schemeClr val="dk1"/>
                </a:solidFill>
              </a:rPr>
              <a:t> model : </a:t>
            </a:r>
            <a:r>
              <a:rPr b="1" lang="en-US" sz="2100">
                <a:solidFill>
                  <a:schemeClr val="dk1"/>
                </a:solidFill>
              </a:rPr>
              <a:t>dense 16 → 255 , dropout 30%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527" name="Google Shape;527;p44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8" name="Google Shape;52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6550" y="1751675"/>
            <a:ext cx="8417400" cy="4691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9" name="Google Shape;529;p44"/>
          <p:cNvCxnSpPr/>
          <p:nvPr/>
        </p:nvCxnSpPr>
        <p:spPr>
          <a:xfrm>
            <a:off x="2247900" y="5076825"/>
            <a:ext cx="2590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0" name="Google Shape;530;p44"/>
          <p:cNvSpPr/>
          <p:nvPr/>
        </p:nvSpPr>
        <p:spPr>
          <a:xfrm>
            <a:off x="6438900" y="2771775"/>
            <a:ext cx="1752600" cy="2946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1" name="Google Shape;531;p44"/>
          <p:cNvCxnSpPr/>
          <p:nvPr/>
        </p:nvCxnSpPr>
        <p:spPr>
          <a:xfrm flipH="1" rot="10800000">
            <a:off x="1571625" y="4962525"/>
            <a:ext cx="632100" cy="381000"/>
          </a:xfrm>
          <a:prstGeom prst="straightConnector1">
            <a:avLst/>
          </a:prstGeom>
          <a:noFill/>
          <a:ln cap="flat" cmpd="sng" w="38100">
            <a:solidFill>
              <a:srgbClr val="DE5A5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2" name="Google Shape;532;p44"/>
          <p:cNvSpPr txBox="1"/>
          <p:nvPr/>
        </p:nvSpPr>
        <p:spPr>
          <a:xfrm>
            <a:off x="8824800" y="2341450"/>
            <a:ext cx="3367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980000"/>
                </a:solidFill>
              </a:rPr>
              <a:t>base와 비교. </a:t>
            </a:r>
            <a:endParaRPr b="1" sz="16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980000"/>
                </a:solidFill>
              </a:rPr>
              <a:t>커널 사이즈 2에서 3으로 변경하고, </a:t>
            </a:r>
            <a:endParaRPr b="1" sz="16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980000"/>
                </a:solidFill>
              </a:rPr>
              <a:t>모델 구조 변경함.</a:t>
            </a:r>
            <a:endParaRPr b="1" sz="16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980000"/>
                </a:solidFill>
              </a:rPr>
              <a:t>(dense node 16에서 255로, 드롭아웃 30% 적용).</a:t>
            </a:r>
            <a:endParaRPr b="1" sz="16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980000"/>
                </a:solidFill>
              </a:rPr>
              <a:t>test_accuracy 65 → 80으로 상승!</a:t>
            </a:r>
            <a:endParaRPr b="1" sz="1600">
              <a:solidFill>
                <a:srgbClr val="980000"/>
              </a:solidFill>
            </a:endParaRPr>
          </a:p>
        </p:txBody>
      </p:sp>
      <p:pic>
        <p:nvPicPr>
          <p:cNvPr id="533" name="Google Shape;53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44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5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0" name="Google Shape;54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45"/>
          <p:cNvSpPr txBox="1"/>
          <p:nvPr/>
        </p:nvSpPr>
        <p:spPr>
          <a:xfrm>
            <a:off x="386525" y="1102600"/>
            <a:ext cx="913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4.  성능향상 시도 -</a:t>
            </a:r>
            <a:r>
              <a:rPr b="1" lang="en-US" sz="2100">
                <a:solidFill>
                  <a:schemeClr val="dk1"/>
                </a:solidFill>
              </a:rPr>
              <a:t> 실</a:t>
            </a:r>
            <a:r>
              <a:rPr b="1" lang="en-US" sz="2100">
                <a:solidFill>
                  <a:schemeClr val="dk1"/>
                </a:solidFill>
              </a:rPr>
              <a:t>험 3.</a:t>
            </a:r>
            <a:r>
              <a:rPr b="1" lang="en-US" sz="2100">
                <a:solidFill>
                  <a:schemeClr val="dk1"/>
                </a:solidFill>
              </a:rPr>
              <a:t> model : dense 16 → 255 , dropout 30%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542" name="Google Shape;542;p45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3" name="Google Shape;54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47400"/>
            <a:ext cx="11887201" cy="3685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45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6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1" name="Google Shape;55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46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46"/>
          <p:cNvSpPr txBox="1"/>
          <p:nvPr/>
        </p:nvSpPr>
        <p:spPr>
          <a:xfrm>
            <a:off x="386525" y="1102600"/>
            <a:ext cx="9138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4.  성능향상 시도 - </a:t>
            </a:r>
            <a:r>
              <a:rPr b="1" lang="en-US" sz="2100">
                <a:solidFill>
                  <a:schemeClr val="dk1"/>
                </a:solidFill>
              </a:rPr>
              <a:t>실험 4.</a:t>
            </a:r>
            <a:r>
              <a:rPr b="1" lang="en-US" sz="2100">
                <a:solidFill>
                  <a:schemeClr val="dk1"/>
                </a:solidFill>
              </a:rPr>
              <a:t> kernel size 3x3 → 2x2 : 사이즈 축소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grpSp>
        <p:nvGrpSpPr>
          <p:cNvPr id="554" name="Google Shape;554;p46"/>
          <p:cNvGrpSpPr/>
          <p:nvPr/>
        </p:nvGrpSpPr>
        <p:grpSpPr>
          <a:xfrm>
            <a:off x="1468338" y="1439900"/>
            <a:ext cx="10653563" cy="5017475"/>
            <a:chOff x="1468338" y="1585125"/>
            <a:chExt cx="10653563" cy="5017475"/>
          </a:xfrm>
        </p:grpSpPr>
        <p:sp>
          <p:nvSpPr>
            <p:cNvPr id="555" name="Google Shape;555;p46"/>
            <p:cNvSpPr txBox="1"/>
            <p:nvPr/>
          </p:nvSpPr>
          <p:spPr>
            <a:xfrm>
              <a:off x="6362200" y="2132325"/>
              <a:ext cx="5759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6" name="Google Shape;556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26275" y="1585125"/>
              <a:ext cx="8764899" cy="50174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57" name="Google Shape;557;p46"/>
            <p:cNvCxnSpPr/>
            <p:nvPr/>
          </p:nvCxnSpPr>
          <p:spPr>
            <a:xfrm>
              <a:off x="2188513" y="5753100"/>
              <a:ext cx="29169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58" name="Google Shape;558;p46"/>
            <p:cNvSpPr/>
            <p:nvPr/>
          </p:nvSpPr>
          <p:spPr>
            <a:xfrm>
              <a:off x="6579538" y="2886075"/>
              <a:ext cx="1752600" cy="294600"/>
            </a:xfrm>
            <a:prstGeom prst="rect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59" name="Google Shape;559;p46"/>
            <p:cNvCxnSpPr/>
            <p:nvPr/>
          </p:nvCxnSpPr>
          <p:spPr>
            <a:xfrm flipH="1" rot="10800000">
              <a:off x="1468338" y="5619750"/>
              <a:ext cx="632100" cy="381000"/>
            </a:xfrm>
            <a:prstGeom prst="straightConnector1">
              <a:avLst/>
            </a:prstGeom>
            <a:noFill/>
            <a:ln cap="flat" cmpd="sng" w="38100">
              <a:solidFill>
                <a:srgbClr val="DE5A5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60" name="Google Shape;560;p46"/>
            <p:cNvSpPr/>
            <p:nvPr/>
          </p:nvSpPr>
          <p:spPr>
            <a:xfrm>
              <a:off x="6579538" y="2886075"/>
              <a:ext cx="1752600" cy="294600"/>
            </a:xfrm>
            <a:prstGeom prst="rect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46"/>
            <p:cNvSpPr/>
            <p:nvPr/>
          </p:nvSpPr>
          <p:spPr>
            <a:xfrm>
              <a:off x="3467100" y="4972050"/>
              <a:ext cx="483600" cy="495300"/>
            </a:xfrm>
            <a:prstGeom prst="rect">
              <a:avLst/>
            </a:prstGeom>
            <a:noFill/>
            <a:ln cap="flat" cmpd="sng" w="381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62" name="Google Shape;562;p46"/>
            <p:cNvCxnSpPr/>
            <p:nvPr/>
          </p:nvCxnSpPr>
          <p:spPr>
            <a:xfrm flipH="1">
              <a:off x="4069350" y="4848225"/>
              <a:ext cx="483600" cy="352500"/>
            </a:xfrm>
            <a:prstGeom prst="straightConnector1">
              <a:avLst/>
            </a:prstGeom>
            <a:noFill/>
            <a:ln cap="flat" cmpd="sng" w="38100">
              <a:solidFill>
                <a:srgbClr val="DE5A5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63" name="Google Shape;563;p46"/>
            <p:cNvSpPr txBox="1"/>
            <p:nvPr/>
          </p:nvSpPr>
          <p:spPr>
            <a:xfrm>
              <a:off x="8779900" y="2352525"/>
              <a:ext cx="3342000" cy="11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980000"/>
                  </a:solidFill>
                </a:rPr>
                <a:t>실험3과 비교. </a:t>
              </a:r>
              <a:endParaRPr b="1" sz="1600">
                <a:solidFill>
                  <a:srgbClr val="98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980000"/>
                  </a:solidFill>
                </a:rPr>
                <a:t>커널만 작게 바꿨더니 test_accuracy 떨어짐</a:t>
              </a:r>
              <a:r>
                <a:rPr b="1" lang="en-US" sz="1600">
                  <a:solidFill>
                    <a:srgbClr val="980000"/>
                  </a:solidFill>
                </a:rPr>
                <a:t> test_accuracy 80 →</a:t>
              </a:r>
              <a:r>
                <a:rPr b="1" lang="en-US" sz="1600">
                  <a:solidFill>
                    <a:srgbClr val="980000"/>
                  </a:solidFill>
                </a:rPr>
                <a:t> 75로 소폭 하락.</a:t>
              </a:r>
              <a:endParaRPr b="1" sz="1600">
                <a:solidFill>
                  <a:srgbClr val="980000"/>
                </a:solidFill>
              </a:endParaRPr>
            </a:p>
          </p:txBody>
        </p:sp>
      </p:grpSp>
      <p:pic>
        <p:nvPicPr>
          <p:cNvPr id="564" name="Google Shape;56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46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7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47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2" name="Google Shape;57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47"/>
          <p:cNvSpPr txBox="1"/>
          <p:nvPr/>
        </p:nvSpPr>
        <p:spPr>
          <a:xfrm>
            <a:off x="386525" y="1102600"/>
            <a:ext cx="9138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4.  성능향상 시도 - </a:t>
            </a:r>
            <a:r>
              <a:rPr b="1" lang="en-US" sz="2100">
                <a:solidFill>
                  <a:schemeClr val="dk1"/>
                </a:solidFill>
              </a:rPr>
              <a:t>실험 4.</a:t>
            </a:r>
            <a:r>
              <a:rPr b="1" lang="en-US" sz="2100">
                <a:solidFill>
                  <a:schemeClr val="dk1"/>
                </a:solidFill>
              </a:rPr>
              <a:t> </a:t>
            </a:r>
            <a:r>
              <a:rPr b="1" lang="en-US" sz="2100">
                <a:solidFill>
                  <a:schemeClr val="dk1"/>
                </a:solidFill>
              </a:rPr>
              <a:t>kernel size 3x3 → 2x2 : 사이즈 축소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574" name="Google Shape;574;p47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5" name="Google Shape;57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00" y="1926475"/>
            <a:ext cx="11020073" cy="386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47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8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3" name="Google Shape;58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48"/>
          <p:cNvSpPr txBox="1"/>
          <p:nvPr/>
        </p:nvSpPr>
        <p:spPr>
          <a:xfrm>
            <a:off x="386525" y="1102600"/>
            <a:ext cx="913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4.  성능향상 시도 - </a:t>
            </a:r>
            <a:r>
              <a:rPr b="1" lang="en-US" sz="2100">
                <a:solidFill>
                  <a:schemeClr val="dk1"/>
                </a:solidFill>
              </a:rPr>
              <a:t>실험 5.</a:t>
            </a:r>
            <a:r>
              <a:rPr b="1" lang="en-US" sz="2100">
                <a:solidFill>
                  <a:schemeClr val="dk1"/>
                </a:solidFill>
              </a:rPr>
              <a:t> kernel size</a:t>
            </a:r>
            <a:r>
              <a:rPr b="1" lang="en-US" sz="2100">
                <a:solidFill>
                  <a:schemeClr val="dk1"/>
                </a:solidFill>
              </a:rPr>
              <a:t> 3x3 → 5x5 : 사이즈 확대</a:t>
            </a:r>
            <a:r>
              <a:rPr b="1" lang="en-US" sz="2100">
                <a:solidFill>
                  <a:schemeClr val="dk1"/>
                </a:solidFill>
              </a:rPr>
              <a:t> 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585" name="Google Shape;585;p48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6" name="Google Shape;586;p48"/>
          <p:cNvGrpSpPr/>
          <p:nvPr/>
        </p:nvGrpSpPr>
        <p:grpSpPr>
          <a:xfrm>
            <a:off x="1730250" y="1513675"/>
            <a:ext cx="10350250" cy="4913675"/>
            <a:chOff x="1771650" y="1654275"/>
            <a:chExt cx="10350250" cy="4913675"/>
          </a:xfrm>
        </p:grpSpPr>
        <p:sp>
          <p:nvSpPr>
            <p:cNvPr id="587" name="Google Shape;587;p48"/>
            <p:cNvSpPr txBox="1"/>
            <p:nvPr/>
          </p:nvSpPr>
          <p:spPr>
            <a:xfrm>
              <a:off x="6362200" y="2132325"/>
              <a:ext cx="5759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8" name="Google Shape;588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71650" y="1654275"/>
              <a:ext cx="8648701" cy="4913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9" name="Google Shape;589;p48"/>
            <p:cNvSpPr/>
            <p:nvPr/>
          </p:nvSpPr>
          <p:spPr>
            <a:xfrm>
              <a:off x="6125200" y="2888400"/>
              <a:ext cx="2561700" cy="307800"/>
            </a:xfrm>
            <a:prstGeom prst="rect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48"/>
            <p:cNvSpPr txBox="1"/>
            <p:nvPr/>
          </p:nvSpPr>
          <p:spPr>
            <a:xfrm>
              <a:off x="8779900" y="2352525"/>
              <a:ext cx="3342000" cy="11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980000"/>
                  </a:solidFill>
                </a:rPr>
                <a:t>실험4와 비교. </a:t>
              </a:r>
              <a:endParaRPr b="1" sz="1600">
                <a:solidFill>
                  <a:srgbClr val="98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980000"/>
                  </a:solidFill>
                </a:rPr>
                <a:t>커널만 크게 바꿨더니 </a:t>
              </a:r>
              <a:endParaRPr b="1" sz="1600">
                <a:solidFill>
                  <a:srgbClr val="98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980000"/>
                  </a:solidFill>
                </a:rPr>
                <a:t>test_accuracy 75 → 77.5로 </a:t>
              </a:r>
              <a:endParaRPr b="1" sz="1600">
                <a:solidFill>
                  <a:srgbClr val="98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980000"/>
                  </a:solidFill>
                </a:rPr>
                <a:t>실험4 대비 소폭 상승, 실험3보다 낮음.</a:t>
              </a:r>
              <a:endParaRPr b="1" sz="1600">
                <a:solidFill>
                  <a:srgbClr val="980000"/>
                </a:solidFill>
              </a:endParaRPr>
            </a:p>
          </p:txBody>
        </p:sp>
        <p:sp>
          <p:nvSpPr>
            <p:cNvPr id="591" name="Google Shape;591;p48"/>
            <p:cNvSpPr/>
            <p:nvPr/>
          </p:nvSpPr>
          <p:spPr>
            <a:xfrm>
              <a:off x="3356675" y="4944425"/>
              <a:ext cx="483600" cy="495300"/>
            </a:xfrm>
            <a:prstGeom prst="rect">
              <a:avLst/>
            </a:prstGeom>
            <a:noFill/>
            <a:ln cap="flat" cmpd="sng" w="381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92" name="Google Shape;592;p48"/>
            <p:cNvCxnSpPr/>
            <p:nvPr/>
          </p:nvCxnSpPr>
          <p:spPr>
            <a:xfrm flipH="1">
              <a:off x="4014125" y="4724000"/>
              <a:ext cx="483600" cy="352500"/>
            </a:xfrm>
            <a:prstGeom prst="straightConnector1">
              <a:avLst/>
            </a:prstGeom>
            <a:noFill/>
            <a:ln cap="flat" cmpd="sng" w="38100">
              <a:solidFill>
                <a:srgbClr val="DE5A5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593" name="Google Shape;59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48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9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49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1" name="Google Shape;60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49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3" name="Google Shape;60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950" y="1639775"/>
            <a:ext cx="11368448" cy="4070624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49"/>
          <p:cNvSpPr txBox="1"/>
          <p:nvPr/>
        </p:nvSpPr>
        <p:spPr>
          <a:xfrm>
            <a:off x="386525" y="1102600"/>
            <a:ext cx="913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4.  성능향상 시도 - </a:t>
            </a:r>
            <a:r>
              <a:rPr b="1" lang="en-US" sz="2100">
                <a:solidFill>
                  <a:schemeClr val="dk1"/>
                </a:solidFill>
              </a:rPr>
              <a:t>실험 5.</a:t>
            </a:r>
            <a:r>
              <a:rPr b="1" lang="en-US" sz="2100">
                <a:solidFill>
                  <a:schemeClr val="dk1"/>
                </a:solidFill>
              </a:rPr>
              <a:t> kernel size 3x3 → 5x5 : 사이</a:t>
            </a:r>
            <a:r>
              <a:rPr b="1" lang="en-US" sz="2100">
                <a:solidFill>
                  <a:schemeClr val="dk1"/>
                </a:solidFill>
              </a:rPr>
              <a:t>즈 확대</a:t>
            </a:r>
            <a:r>
              <a:rPr b="1" lang="en-US" sz="2100">
                <a:solidFill>
                  <a:schemeClr val="dk1"/>
                </a:solidFill>
              </a:rPr>
              <a:t> </a:t>
            </a:r>
            <a:endParaRPr b="1" sz="2100">
              <a:solidFill>
                <a:schemeClr val="dk1"/>
              </a:solidFill>
            </a:endParaRPr>
          </a:p>
        </p:txBody>
      </p:sp>
      <p:pic>
        <p:nvPicPr>
          <p:cNvPr id="605" name="Google Shape;60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49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4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4"/>
          <p:cNvSpPr txBox="1"/>
          <p:nvPr/>
        </p:nvSpPr>
        <p:spPr>
          <a:xfrm>
            <a:off x="397950" y="2690525"/>
            <a:ext cx="11050200" cy="3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</a:rPr>
              <a:t>팀 구성 </a:t>
            </a:r>
            <a:endParaRPr b="1" sz="19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b="1" lang="en-US" sz="1700">
                <a:solidFill>
                  <a:schemeClr val="dk1"/>
                </a:solidFill>
              </a:rPr>
              <a:t>팀명 : JellyBob (</a:t>
            </a:r>
            <a:r>
              <a:rPr lang="en-US" sz="1700">
                <a:solidFill>
                  <a:schemeClr val="dk1"/>
                </a:solidFill>
              </a:rPr>
              <a:t>Jellyfish는 우리의 밥이다!!)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-US" sz="1700">
                <a:solidFill>
                  <a:schemeClr val="dk1"/>
                </a:solidFill>
              </a:rPr>
              <a:t>이슬, 김양희, 이승환, 전민규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</a:rPr>
              <a:t>역할 분담</a:t>
            </a:r>
            <a:endParaRPr b="1" sz="19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-US" sz="1700">
                <a:solidFill>
                  <a:schemeClr val="dk1"/>
                </a:solidFill>
              </a:rPr>
              <a:t>데이터 준비~모델 성능 향상 : 개별적으로 모두 실행 후 Best case 조합하여 1개의 모델 완성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-US" sz="1700">
                <a:solidFill>
                  <a:schemeClr val="dk1"/>
                </a:solidFill>
              </a:rPr>
              <a:t>깃허브 노트북 자료 : 이승환, 전민규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-US" sz="1700">
                <a:solidFill>
                  <a:schemeClr val="dk1"/>
                </a:solidFill>
              </a:rPr>
              <a:t>발표 자료 (PPT) : 김양희, 이슬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85" name="Google Shape;85;p14"/>
          <p:cNvSpPr txBox="1"/>
          <p:nvPr/>
        </p:nvSpPr>
        <p:spPr>
          <a:xfrm>
            <a:off x="397950" y="1244588"/>
            <a:ext cx="11050200" cy="12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</a:rPr>
              <a:t>개요</a:t>
            </a:r>
            <a:endParaRPr b="1" sz="19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-US" sz="1700">
                <a:solidFill>
                  <a:schemeClr val="dk1"/>
                </a:solidFill>
              </a:rPr>
              <a:t>딥러닝 모델을 이용하여 해파리 이미지를 받아 class를 분류한다.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-US" sz="1700">
                <a:solidFill>
                  <a:schemeClr val="dk1"/>
                </a:solidFill>
              </a:rPr>
              <a:t>🔑 모델 성능을 높이는 방법을 습득하고 다양한 모델을 사용해보는 경험을 쌓는다.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6" name="Google Shape;8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4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50"/>
          <p:cNvPicPr preferRelativeResize="0"/>
          <p:nvPr/>
        </p:nvPicPr>
        <p:blipFill rotWithShape="1">
          <a:blip r:embed="rId3">
            <a:alphaModFix/>
          </a:blip>
          <a:srcRect b="0" l="0" r="0" t="13502"/>
          <a:stretch/>
        </p:blipFill>
        <p:spPr>
          <a:xfrm>
            <a:off x="1295675" y="1639775"/>
            <a:ext cx="8917175" cy="4861499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0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50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4" name="Google Shape;614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50"/>
          <p:cNvSpPr txBox="1"/>
          <p:nvPr/>
        </p:nvSpPr>
        <p:spPr>
          <a:xfrm>
            <a:off x="386525" y="1102600"/>
            <a:ext cx="913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4.  성능향상 시도 - </a:t>
            </a:r>
            <a:r>
              <a:rPr b="1" lang="en-US" sz="2100">
                <a:solidFill>
                  <a:schemeClr val="dk1"/>
                </a:solidFill>
              </a:rPr>
              <a:t>실</a:t>
            </a:r>
            <a:r>
              <a:rPr b="1" lang="en-US" sz="2100">
                <a:solidFill>
                  <a:schemeClr val="dk1"/>
                </a:solidFill>
              </a:rPr>
              <a:t>험 6.</a:t>
            </a:r>
            <a:r>
              <a:rPr b="1" lang="en-US" sz="2100">
                <a:solidFill>
                  <a:schemeClr val="dk1"/>
                </a:solidFill>
              </a:rPr>
              <a:t> 배치사이</a:t>
            </a:r>
            <a:r>
              <a:rPr b="1" lang="en-US" sz="2100">
                <a:solidFill>
                  <a:schemeClr val="dk1"/>
                </a:solidFill>
              </a:rPr>
              <a:t>즈 24 → 32로 수정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616" name="Google Shape;616;p50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50"/>
          <p:cNvSpPr txBox="1"/>
          <p:nvPr/>
        </p:nvSpPr>
        <p:spPr>
          <a:xfrm>
            <a:off x="8959375" y="1993600"/>
            <a:ext cx="3342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980000"/>
                </a:solidFill>
              </a:rPr>
              <a:t>실험4와</a:t>
            </a:r>
            <a:r>
              <a:rPr b="1" lang="en-US" sz="1600">
                <a:solidFill>
                  <a:srgbClr val="980000"/>
                </a:solidFill>
              </a:rPr>
              <a:t> </a:t>
            </a:r>
            <a:r>
              <a:rPr b="1" lang="en-US" sz="1600">
                <a:solidFill>
                  <a:srgbClr val="980000"/>
                </a:solidFill>
              </a:rPr>
              <a:t>비교. </a:t>
            </a:r>
            <a:endParaRPr b="1" sz="16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980000"/>
                </a:solidFill>
              </a:rPr>
              <a:t>배치사이즈만 늘렸더니</a:t>
            </a:r>
            <a:endParaRPr b="1" sz="16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980000"/>
                </a:solidFill>
              </a:rPr>
              <a:t>test_accuracy 75 → 77.5로 </a:t>
            </a:r>
            <a:endParaRPr b="1" sz="16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980000"/>
                </a:solidFill>
              </a:rPr>
              <a:t>실험4 대비 소폭 상승.</a:t>
            </a:r>
            <a:endParaRPr b="1" sz="1600">
              <a:solidFill>
                <a:srgbClr val="980000"/>
              </a:solidFill>
            </a:endParaRPr>
          </a:p>
        </p:txBody>
      </p:sp>
      <p:sp>
        <p:nvSpPr>
          <p:cNvPr id="618" name="Google Shape;618;p50"/>
          <p:cNvSpPr/>
          <p:nvPr/>
        </p:nvSpPr>
        <p:spPr>
          <a:xfrm>
            <a:off x="5973350" y="2350025"/>
            <a:ext cx="2561700" cy="3078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50"/>
          <p:cNvSpPr/>
          <p:nvPr/>
        </p:nvSpPr>
        <p:spPr>
          <a:xfrm>
            <a:off x="1582525" y="2581625"/>
            <a:ext cx="2068500" cy="3525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0" name="Google Shape;620;p50"/>
          <p:cNvCxnSpPr/>
          <p:nvPr/>
        </p:nvCxnSpPr>
        <p:spPr>
          <a:xfrm flipH="1">
            <a:off x="3793275" y="2402200"/>
            <a:ext cx="483600" cy="352500"/>
          </a:xfrm>
          <a:prstGeom prst="straightConnector1">
            <a:avLst/>
          </a:prstGeom>
          <a:noFill/>
          <a:ln cap="flat" cmpd="sng" w="38100">
            <a:solidFill>
              <a:srgbClr val="DE5A5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21" name="Google Shape;62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50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51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51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9" name="Google Shape;62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51"/>
          <p:cNvSpPr txBox="1"/>
          <p:nvPr/>
        </p:nvSpPr>
        <p:spPr>
          <a:xfrm>
            <a:off x="386525" y="1102600"/>
            <a:ext cx="913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4.  성능향상 시도 - </a:t>
            </a:r>
            <a:r>
              <a:rPr b="1" lang="en-US" sz="2100">
                <a:solidFill>
                  <a:schemeClr val="dk1"/>
                </a:solidFill>
              </a:rPr>
              <a:t>실험 6. 배치사이즈 24 </a:t>
            </a:r>
            <a:r>
              <a:rPr b="1" lang="en-US" sz="2100">
                <a:solidFill>
                  <a:schemeClr val="dk1"/>
                </a:solidFill>
              </a:rPr>
              <a:t>→ </a:t>
            </a:r>
            <a:r>
              <a:rPr b="1" lang="en-US" sz="2100">
                <a:solidFill>
                  <a:schemeClr val="dk1"/>
                </a:solidFill>
              </a:rPr>
              <a:t>32로 수정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631" name="Google Shape;631;p51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2" name="Google Shape;63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32325"/>
            <a:ext cx="11887201" cy="3685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51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Google Shape;639;p52"/>
          <p:cNvPicPr preferRelativeResize="0"/>
          <p:nvPr/>
        </p:nvPicPr>
        <p:blipFill rotWithShape="1">
          <a:blip r:embed="rId3">
            <a:alphaModFix/>
          </a:blip>
          <a:srcRect b="0" l="0" r="0" t="12587"/>
          <a:stretch/>
        </p:blipFill>
        <p:spPr>
          <a:xfrm>
            <a:off x="897800" y="1910775"/>
            <a:ext cx="8491851" cy="473955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52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52"/>
          <p:cNvSpPr txBox="1"/>
          <p:nvPr/>
        </p:nvSpPr>
        <p:spPr>
          <a:xfrm>
            <a:off x="6527850" y="2063300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2" name="Google Shape;642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52"/>
          <p:cNvSpPr txBox="1"/>
          <p:nvPr/>
        </p:nvSpPr>
        <p:spPr>
          <a:xfrm>
            <a:off x="386525" y="1102600"/>
            <a:ext cx="10919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4.  성능향상 시도 - 실</a:t>
            </a:r>
            <a:r>
              <a:rPr lang="en-US" sz="2100">
                <a:solidFill>
                  <a:schemeClr val="dk1"/>
                </a:solidFill>
              </a:rPr>
              <a:t>험 7. </a:t>
            </a:r>
            <a:r>
              <a:rPr b="1" lang="en-US" sz="2100">
                <a:solidFill>
                  <a:schemeClr val="dk1"/>
                </a:solidFill>
              </a:rPr>
              <a:t>실험 6에서 모델 구조 변경 : </a:t>
            </a:r>
            <a:endParaRPr b="1" sz="2100">
              <a:solidFill>
                <a:schemeClr val="dk1"/>
              </a:solidFill>
            </a:endParaRPr>
          </a:p>
          <a:p>
            <a:pPr indent="457200" lvl="0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  conv filter 16 - 32 - 64 - 64 → 16- 32- 32 - 32 /  dense 255 → 128 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644" name="Google Shape;644;p52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52"/>
          <p:cNvSpPr txBox="1"/>
          <p:nvPr/>
        </p:nvSpPr>
        <p:spPr>
          <a:xfrm>
            <a:off x="8365425" y="2283500"/>
            <a:ext cx="3922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980000"/>
                </a:solidFill>
              </a:rPr>
              <a:t>실험6과 비교. </a:t>
            </a:r>
            <a:endParaRPr b="1" sz="16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980000"/>
                </a:solidFill>
              </a:rPr>
              <a:t>모델 구조만 변경. </a:t>
            </a:r>
            <a:endParaRPr b="1" sz="16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980000"/>
                </a:solidFill>
              </a:rPr>
              <a:t>conv layers 필터 수, </a:t>
            </a:r>
            <a:endParaRPr b="1" sz="16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980000"/>
                </a:solidFill>
              </a:rPr>
              <a:t>dense 노드 수 줄였더니 </a:t>
            </a:r>
            <a:endParaRPr b="1" sz="16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980000"/>
                </a:solidFill>
              </a:rPr>
              <a:t>test_accuracy </a:t>
            </a:r>
            <a:r>
              <a:rPr b="1" lang="en-US" sz="1600">
                <a:solidFill>
                  <a:srgbClr val="980000"/>
                </a:solidFill>
              </a:rPr>
              <a:t>77.5 → 75</a:t>
            </a:r>
            <a:r>
              <a:rPr b="1" lang="en-US" sz="1600">
                <a:solidFill>
                  <a:srgbClr val="980000"/>
                </a:solidFill>
              </a:rPr>
              <a:t>로 소폭 하락.</a:t>
            </a:r>
            <a:endParaRPr b="1" sz="1600">
              <a:solidFill>
                <a:srgbClr val="980000"/>
              </a:solidFill>
            </a:endParaRPr>
          </a:p>
        </p:txBody>
      </p:sp>
      <p:sp>
        <p:nvSpPr>
          <p:cNvPr id="646" name="Google Shape;646;p52"/>
          <p:cNvSpPr/>
          <p:nvPr/>
        </p:nvSpPr>
        <p:spPr>
          <a:xfrm>
            <a:off x="5324525" y="2606450"/>
            <a:ext cx="2561700" cy="3078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7" name="Google Shape;647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52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3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53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5" name="Google Shape;65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53"/>
          <p:cNvSpPr txBox="1"/>
          <p:nvPr/>
        </p:nvSpPr>
        <p:spPr>
          <a:xfrm>
            <a:off x="386525" y="1102600"/>
            <a:ext cx="10919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4.  성능향상 시도 - 실험 7. </a:t>
            </a:r>
            <a:r>
              <a:rPr b="1" lang="en-US" sz="2100">
                <a:solidFill>
                  <a:schemeClr val="dk1"/>
                </a:solidFill>
              </a:rPr>
              <a:t>실험 6에서 모델 구조 변경 : </a:t>
            </a:r>
            <a:endParaRPr b="1" sz="2100">
              <a:solidFill>
                <a:schemeClr val="dk1"/>
              </a:solidFill>
            </a:endParaRPr>
          </a:p>
          <a:p>
            <a:pPr indent="457200" lvl="0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  conv filter 16 - 32 - 64 - 64 → 16- 32- 32 - 32 /  dense 255 → 128 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657" name="Google Shape;657;p53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8" name="Google Shape;65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075" y="2069925"/>
            <a:ext cx="12013824" cy="3918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53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66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50" y="2168975"/>
            <a:ext cx="11778849" cy="360307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54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7" name="Google Shape;667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54"/>
          <p:cNvSpPr txBox="1"/>
          <p:nvPr/>
        </p:nvSpPr>
        <p:spPr>
          <a:xfrm>
            <a:off x="386525" y="1102600"/>
            <a:ext cx="913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4.  성능향상 시도 - </a:t>
            </a:r>
            <a:r>
              <a:rPr b="1" lang="en-US" sz="2100">
                <a:solidFill>
                  <a:schemeClr val="dk1"/>
                </a:solidFill>
              </a:rPr>
              <a:t>실험 14. 실</a:t>
            </a:r>
            <a:r>
              <a:rPr b="1" lang="en-US" sz="2100">
                <a:solidFill>
                  <a:schemeClr val="dk1"/>
                </a:solidFill>
              </a:rPr>
              <a:t>험 6과 비교 : kernel size 2x2 → 3x3</a:t>
            </a:r>
            <a:r>
              <a:rPr b="1" lang="en-US" sz="2100">
                <a:solidFill>
                  <a:schemeClr val="dk1"/>
                </a:solidFill>
              </a:rPr>
              <a:t> 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669" name="Google Shape;669;p54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0" name="Google Shape;670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54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54"/>
          <p:cNvSpPr txBox="1"/>
          <p:nvPr/>
        </p:nvSpPr>
        <p:spPr>
          <a:xfrm>
            <a:off x="3478175" y="23047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54"/>
          <p:cNvSpPr/>
          <p:nvPr/>
        </p:nvSpPr>
        <p:spPr>
          <a:xfrm>
            <a:off x="3406850" y="2991675"/>
            <a:ext cx="541200" cy="3078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54"/>
          <p:cNvSpPr txBox="1"/>
          <p:nvPr/>
        </p:nvSpPr>
        <p:spPr>
          <a:xfrm>
            <a:off x="7069225" y="1585125"/>
            <a:ext cx="3342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980000"/>
                </a:solidFill>
              </a:rPr>
              <a:t>실험6(test accuracy 77.5%)과 비교. </a:t>
            </a:r>
            <a:endParaRPr b="1" sz="16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980000"/>
                </a:solidFill>
              </a:rPr>
              <a:t>커널 사이즈만 2에서 3으로 변경.</a:t>
            </a:r>
            <a:endParaRPr b="1" sz="16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980000"/>
                </a:solidFill>
              </a:rPr>
              <a:t>test_accuracy 67.5%로 대폭 하락.</a:t>
            </a:r>
            <a:endParaRPr b="1" sz="1600">
              <a:solidFill>
                <a:srgbClr val="980000"/>
              </a:solidFill>
            </a:endParaRPr>
          </a:p>
        </p:txBody>
      </p:sp>
      <p:sp>
        <p:nvSpPr>
          <p:cNvPr id="675" name="Google Shape;675;p54"/>
          <p:cNvSpPr/>
          <p:nvPr/>
        </p:nvSpPr>
        <p:spPr>
          <a:xfrm>
            <a:off x="3406850" y="3422250"/>
            <a:ext cx="541200" cy="3078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54"/>
          <p:cNvSpPr/>
          <p:nvPr/>
        </p:nvSpPr>
        <p:spPr>
          <a:xfrm>
            <a:off x="3406850" y="3852825"/>
            <a:ext cx="541200" cy="3078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55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2" name="Google Shape;68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55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4" name="Google Shape;68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55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6" name="Google Shape;68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513" y="1647400"/>
            <a:ext cx="10850970" cy="4646235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55"/>
          <p:cNvSpPr txBox="1"/>
          <p:nvPr/>
        </p:nvSpPr>
        <p:spPr>
          <a:xfrm>
            <a:off x="386525" y="1102600"/>
            <a:ext cx="913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4.  성능향상 시도 - </a:t>
            </a:r>
            <a:r>
              <a:rPr b="1" lang="en-US" sz="2100">
                <a:solidFill>
                  <a:schemeClr val="dk1"/>
                </a:solidFill>
              </a:rPr>
              <a:t>실험 14. 실험 6과 비교 : kernel size 2x2 → 3x3 </a:t>
            </a:r>
            <a:endParaRPr b="1"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56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56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4" name="Google Shape;69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56"/>
          <p:cNvSpPr txBox="1"/>
          <p:nvPr/>
        </p:nvSpPr>
        <p:spPr>
          <a:xfrm>
            <a:off x="386525" y="1102600"/>
            <a:ext cx="913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4.  성능향상 시도 - 실</a:t>
            </a:r>
            <a:r>
              <a:rPr lang="en-US" sz="2100">
                <a:solidFill>
                  <a:schemeClr val="dk1"/>
                </a:solidFill>
              </a:rPr>
              <a:t>험 15. </a:t>
            </a:r>
            <a:r>
              <a:rPr b="1" lang="en-US" sz="2100">
                <a:solidFill>
                  <a:schemeClr val="dk1"/>
                </a:solidFill>
              </a:rPr>
              <a:t>실험 14와 비교 : 학습률 범위 조정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696" name="Google Shape;696;p56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7" name="Google Shape;69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700" y="1716225"/>
            <a:ext cx="11204700" cy="4760775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56"/>
          <p:cNvSpPr/>
          <p:nvPr/>
        </p:nvSpPr>
        <p:spPr>
          <a:xfrm>
            <a:off x="6139025" y="2792975"/>
            <a:ext cx="2561700" cy="2373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56"/>
          <p:cNvSpPr txBox="1"/>
          <p:nvPr/>
        </p:nvSpPr>
        <p:spPr>
          <a:xfrm>
            <a:off x="7267750" y="596375"/>
            <a:ext cx="36720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/>
              <a:t>"learning_rate" : {</a:t>
            </a:r>
            <a:endParaRPr b="1" sz="1900"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/>
              <a:t>"min" : 0.00001,</a:t>
            </a:r>
            <a:endParaRPr b="1" sz="1900"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/>
              <a:t>"max" : 0.001 }</a:t>
            </a:r>
            <a:endParaRPr b="1" sz="1900"/>
          </a:p>
        </p:txBody>
      </p:sp>
      <p:sp>
        <p:nvSpPr>
          <p:cNvPr id="700" name="Google Shape;700;p56"/>
          <p:cNvSpPr txBox="1"/>
          <p:nvPr/>
        </p:nvSpPr>
        <p:spPr>
          <a:xfrm>
            <a:off x="8700725" y="2007425"/>
            <a:ext cx="3342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980000"/>
                </a:solidFill>
              </a:rPr>
              <a:t>실험15</a:t>
            </a:r>
            <a:r>
              <a:rPr b="1" lang="en-US" sz="1600">
                <a:solidFill>
                  <a:srgbClr val="980000"/>
                </a:solidFill>
              </a:rPr>
              <a:t>와 비교했을때</a:t>
            </a:r>
            <a:endParaRPr b="1" sz="16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980000"/>
                </a:solidFill>
              </a:rPr>
              <a:t>학습률만 조정, test acc상승</a:t>
            </a:r>
            <a:endParaRPr b="1" sz="1600">
              <a:solidFill>
                <a:srgbClr val="980000"/>
              </a:solidFill>
            </a:endParaRPr>
          </a:p>
        </p:txBody>
      </p:sp>
      <p:pic>
        <p:nvPicPr>
          <p:cNvPr id="701" name="Google Shape;701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56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57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57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9" name="Google Shape;70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57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1" name="Google Shape;71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075" y="1707350"/>
            <a:ext cx="11097427" cy="4617250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57"/>
          <p:cNvSpPr txBox="1"/>
          <p:nvPr/>
        </p:nvSpPr>
        <p:spPr>
          <a:xfrm>
            <a:off x="386525" y="1102600"/>
            <a:ext cx="913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4.  성능향상 시도 - 실험 15. </a:t>
            </a:r>
            <a:r>
              <a:rPr b="1" lang="en-US" sz="2100">
                <a:solidFill>
                  <a:schemeClr val="dk1"/>
                </a:solidFill>
              </a:rPr>
              <a:t>실험 14와 비교 : 학습률 범위 조정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713" name="Google Shape;713;p57"/>
          <p:cNvSpPr txBox="1"/>
          <p:nvPr/>
        </p:nvSpPr>
        <p:spPr>
          <a:xfrm>
            <a:off x="7267750" y="596375"/>
            <a:ext cx="36720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/>
              <a:t>"learning_rate" : {</a:t>
            </a:r>
            <a:endParaRPr b="1" sz="1900"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/>
              <a:t>"min" : 0.00001,</a:t>
            </a:r>
            <a:endParaRPr b="1" sz="1900"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/>
              <a:t>"max" : 0.001 }</a:t>
            </a:r>
            <a:endParaRPr b="1" sz="1900"/>
          </a:p>
        </p:txBody>
      </p:sp>
      <p:pic>
        <p:nvPicPr>
          <p:cNvPr id="714" name="Google Shape;71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57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8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1" name="Google Shape;72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58"/>
          <p:cNvSpPr txBox="1"/>
          <p:nvPr/>
        </p:nvSpPr>
        <p:spPr>
          <a:xfrm>
            <a:off x="386525" y="1102600"/>
            <a:ext cx="913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4.  성능향상 시도 - </a:t>
            </a:r>
            <a:r>
              <a:rPr lang="en-US" sz="2100">
                <a:solidFill>
                  <a:schemeClr val="dk1"/>
                </a:solidFill>
              </a:rPr>
              <a:t>실</a:t>
            </a:r>
            <a:r>
              <a:rPr lang="en-US" sz="2100">
                <a:solidFill>
                  <a:schemeClr val="dk1"/>
                </a:solidFill>
              </a:rPr>
              <a:t>험 16. </a:t>
            </a:r>
            <a:r>
              <a:rPr b="1" lang="en-US" sz="2100">
                <a:solidFill>
                  <a:schemeClr val="dk1"/>
                </a:solidFill>
              </a:rPr>
              <a:t>실험 3 모델에서 optimizer 변경 : RMSprop → SGD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723" name="Google Shape;723;p58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4" name="Google Shape;724;p58"/>
          <p:cNvGrpSpPr/>
          <p:nvPr/>
        </p:nvGrpSpPr>
        <p:grpSpPr>
          <a:xfrm>
            <a:off x="1742275" y="1440025"/>
            <a:ext cx="10449725" cy="5005999"/>
            <a:chOff x="1742275" y="1440025"/>
            <a:chExt cx="10449725" cy="5005999"/>
          </a:xfrm>
        </p:grpSpPr>
        <p:sp>
          <p:nvSpPr>
            <p:cNvPr id="725" name="Google Shape;725;p58"/>
            <p:cNvSpPr txBox="1"/>
            <p:nvPr/>
          </p:nvSpPr>
          <p:spPr>
            <a:xfrm>
              <a:off x="6432300" y="1987225"/>
              <a:ext cx="5759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26" name="Google Shape;726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42275" y="1440025"/>
              <a:ext cx="8847626" cy="5005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7" name="Google Shape;727;p58"/>
            <p:cNvSpPr/>
            <p:nvPr/>
          </p:nvSpPr>
          <p:spPr>
            <a:xfrm>
              <a:off x="6222950" y="2674175"/>
              <a:ext cx="2561700" cy="307800"/>
            </a:xfrm>
            <a:prstGeom prst="rect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58"/>
            <p:cNvSpPr txBox="1"/>
            <p:nvPr/>
          </p:nvSpPr>
          <p:spPr>
            <a:xfrm>
              <a:off x="8850000" y="2207425"/>
              <a:ext cx="33420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980000"/>
                  </a:solidFill>
                </a:rPr>
                <a:t>실험3(test accuracy 80%)과 비교. SGD로 변경, test_accuracy 52.5%로 대폭 하락.</a:t>
              </a:r>
              <a:endParaRPr b="1" sz="1600">
                <a:solidFill>
                  <a:srgbClr val="980000"/>
                </a:solidFill>
              </a:endParaRPr>
            </a:p>
          </p:txBody>
        </p:sp>
      </p:grpSp>
      <p:pic>
        <p:nvPicPr>
          <p:cNvPr id="729" name="Google Shape;729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58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9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59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7" name="Google Shape;73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59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9" name="Google Shape;73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338" y="1979800"/>
            <a:ext cx="11751327" cy="3855901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59"/>
          <p:cNvSpPr txBox="1"/>
          <p:nvPr/>
        </p:nvSpPr>
        <p:spPr>
          <a:xfrm>
            <a:off x="386525" y="1102600"/>
            <a:ext cx="913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4.  성능향상 시도 - 실험 16. </a:t>
            </a:r>
            <a:r>
              <a:rPr b="1" lang="en-US" sz="2100">
                <a:solidFill>
                  <a:schemeClr val="dk1"/>
                </a:solidFill>
              </a:rPr>
              <a:t>실험 3 모델에서 optimizer 변경 : RMSprop → SGD</a:t>
            </a:r>
            <a:endParaRPr b="1" sz="2100">
              <a:solidFill>
                <a:schemeClr val="dk1"/>
              </a:solidFill>
            </a:endParaRPr>
          </a:p>
        </p:txBody>
      </p:sp>
      <p:pic>
        <p:nvPicPr>
          <p:cNvPr id="741" name="Google Shape;741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59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5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/>
          <p:nvPr/>
        </p:nvSpPr>
        <p:spPr>
          <a:xfrm>
            <a:off x="386525" y="1102600"/>
            <a:ext cx="91380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-US" sz="1900">
                <a:solidFill>
                  <a:schemeClr val="dk1"/>
                </a:solidFill>
              </a:rPr>
              <a:t>팀 목표</a:t>
            </a:r>
            <a:endParaRPr sz="2300"/>
          </a:p>
        </p:txBody>
      </p:sp>
      <p:sp>
        <p:nvSpPr>
          <p:cNvPr id="96" name="Google Shape;96;p15"/>
          <p:cNvSpPr/>
          <p:nvPr/>
        </p:nvSpPr>
        <p:spPr>
          <a:xfrm>
            <a:off x="476125" y="1609950"/>
            <a:ext cx="4862400" cy="489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데이터 준비, 모델 구현, 모델 성능 향상의 전반적인 과정 다뤄보기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5"/>
          <p:cNvSpPr/>
          <p:nvPr/>
        </p:nvSpPr>
        <p:spPr>
          <a:xfrm>
            <a:off x="5531425" y="1604075"/>
            <a:ext cx="4862400" cy="489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팀원 개별 역량 성장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(2개월 간의 학습 내용 종합, 복습)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5"/>
          <p:cNvSpPr/>
          <p:nvPr/>
        </p:nvSpPr>
        <p:spPr>
          <a:xfrm>
            <a:off x="476125" y="2188350"/>
            <a:ext cx="4862400" cy="489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모델 성능 향상 및 결과 도출을 위해 다양한 시도해보기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5"/>
          <p:cNvSpPr/>
          <p:nvPr/>
        </p:nvSpPr>
        <p:spPr>
          <a:xfrm>
            <a:off x="5531425" y="2188350"/>
            <a:ext cx="4862400" cy="489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협업 및 커뮤니케이션 능력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5"/>
          <p:cNvSpPr/>
          <p:nvPr/>
        </p:nvSpPr>
        <p:spPr>
          <a:xfrm>
            <a:off x="5531425" y="2762096"/>
            <a:ext cx="4862400" cy="489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새로운 협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업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툴(W&amp;B)을 빠르게 익히고 활용하는 능력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386525" y="3512975"/>
            <a:ext cx="9138000" cy="28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</a:rPr>
              <a:t>일정 관리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</a:rPr>
              <a:t>2024.01.10 (수)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10:30~11am : 프로젝트 일정, 주요 Task, 역할 논의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11am~3pm : 데이터 파악 및 EDA (노드 2-1, 2-2)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3~6pm : 각자 모델 구현 및 학습해보기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</a:rPr>
              <a:t>2024.01.11 (목)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오전 : 개별 모델을 1개의 모델로 조합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오후 : 모델 성능 개선, 발표 자료 준비 및 제출</a:t>
            </a:r>
            <a:endParaRPr sz="2500"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60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60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9" name="Google Shape;749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60"/>
          <p:cNvSpPr txBox="1"/>
          <p:nvPr/>
        </p:nvSpPr>
        <p:spPr>
          <a:xfrm>
            <a:off x="386525" y="1102600"/>
            <a:ext cx="913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4.  성능향상 시도 - 실</a:t>
            </a:r>
            <a:r>
              <a:rPr lang="en-US" sz="2100">
                <a:solidFill>
                  <a:schemeClr val="dk1"/>
                </a:solidFill>
              </a:rPr>
              <a:t>험 17. </a:t>
            </a:r>
            <a:r>
              <a:rPr b="1" lang="en-US" sz="2100">
                <a:solidFill>
                  <a:schemeClr val="dk1"/>
                </a:solidFill>
              </a:rPr>
              <a:t>실험 16과 비교 : optimizer SGD → Adam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751" name="Google Shape;751;p60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2" name="Google Shape;75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1786" y="1585125"/>
            <a:ext cx="8748426" cy="4996875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60"/>
          <p:cNvSpPr/>
          <p:nvPr/>
        </p:nvSpPr>
        <p:spPr>
          <a:xfrm>
            <a:off x="6139025" y="2792975"/>
            <a:ext cx="2561700" cy="3924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60"/>
          <p:cNvSpPr txBox="1"/>
          <p:nvPr/>
        </p:nvSpPr>
        <p:spPr>
          <a:xfrm>
            <a:off x="8779900" y="2200675"/>
            <a:ext cx="3342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980000"/>
                </a:solidFill>
              </a:rPr>
              <a:t>실험14와 비교. </a:t>
            </a:r>
            <a:endParaRPr b="1" sz="16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980000"/>
                </a:solidFill>
              </a:rPr>
              <a:t>optimizer adam으로 변경, test_accuracy 77.5%로 </a:t>
            </a:r>
            <a:endParaRPr b="1" sz="16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980000"/>
                </a:solidFill>
              </a:rPr>
              <a:t>실험3과 유사하지만 80%에는 못 미침.</a:t>
            </a:r>
            <a:endParaRPr b="1" sz="1600">
              <a:solidFill>
                <a:srgbClr val="980000"/>
              </a:solidFill>
            </a:endParaRPr>
          </a:p>
        </p:txBody>
      </p:sp>
      <p:pic>
        <p:nvPicPr>
          <p:cNvPr id="755" name="Google Shape;755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60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61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61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3" name="Google Shape;76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61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5" name="Google Shape;76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826" y="1956150"/>
            <a:ext cx="11705201" cy="3806475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61"/>
          <p:cNvSpPr txBox="1"/>
          <p:nvPr/>
        </p:nvSpPr>
        <p:spPr>
          <a:xfrm>
            <a:off x="386525" y="1102600"/>
            <a:ext cx="913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4.  성능향상 시도 - 실험 17. </a:t>
            </a:r>
            <a:r>
              <a:rPr b="1" lang="en-US" sz="2100">
                <a:solidFill>
                  <a:schemeClr val="dk1"/>
                </a:solidFill>
              </a:rPr>
              <a:t>실험 16과 비교 : optimizer SGD → Adam</a:t>
            </a:r>
            <a:endParaRPr b="1" sz="2100">
              <a:solidFill>
                <a:schemeClr val="dk1"/>
              </a:solidFill>
            </a:endParaRPr>
          </a:p>
        </p:txBody>
      </p:sp>
      <p:pic>
        <p:nvPicPr>
          <p:cNvPr id="767" name="Google Shape;767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61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62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4" name="Google Shape;77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62"/>
          <p:cNvSpPr txBox="1"/>
          <p:nvPr/>
        </p:nvSpPr>
        <p:spPr>
          <a:xfrm>
            <a:off x="386525" y="1102600"/>
            <a:ext cx="913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4.  성능향상 시도 - </a:t>
            </a:r>
            <a:r>
              <a:rPr b="1" lang="en-US" sz="2100">
                <a:solidFill>
                  <a:schemeClr val="dk1"/>
                </a:solidFill>
              </a:rPr>
              <a:t>실험 18. Epoch 100 확대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776" name="Google Shape;776;p62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62"/>
          <p:cNvSpPr txBox="1"/>
          <p:nvPr/>
        </p:nvSpPr>
        <p:spPr>
          <a:xfrm>
            <a:off x="7267750" y="596375"/>
            <a:ext cx="367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/>
              <a:t>epochs 50 </a:t>
            </a:r>
            <a:r>
              <a:rPr b="1" lang="en-US" sz="2100">
                <a:solidFill>
                  <a:schemeClr val="dk1"/>
                </a:solidFill>
              </a:rPr>
              <a:t>→ 100</a:t>
            </a:r>
            <a:endParaRPr b="1" sz="1900"/>
          </a:p>
        </p:txBody>
      </p:sp>
      <p:grpSp>
        <p:nvGrpSpPr>
          <p:cNvPr id="778" name="Google Shape;778;p62"/>
          <p:cNvGrpSpPr/>
          <p:nvPr/>
        </p:nvGrpSpPr>
        <p:grpSpPr>
          <a:xfrm>
            <a:off x="1266000" y="1495000"/>
            <a:ext cx="10926000" cy="5077000"/>
            <a:chOff x="1195900" y="1585125"/>
            <a:chExt cx="10926000" cy="5077000"/>
          </a:xfrm>
        </p:grpSpPr>
        <p:pic>
          <p:nvPicPr>
            <p:cNvPr id="779" name="Google Shape;779;p62"/>
            <p:cNvPicPr preferRelativeResize="0"/>
            <p:nvPr/>
          </p:nvPicPr>
          <p:blipFill rotWithShape="1">
            <a:blip r:embed="rId4">
              <a:alphaModFix/>
            </a:blip>
            <a:srcRect b="8" l="0" r="0" t="14073"/>
            <a:stretch/>
          </p:blipFill>
          <p:spPr>
            <a:xfrm>
              <a:off x="1195900" y="1743478"/>
              <a:ext cx="8916599" cy="49186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0" name="Google Shape;780;p62"/>
            <p:cNvSpPr txBox="1"/>
            <p:nvPr/>
          </p:nvSpPr>
          <p:spPr>
            <a:xfrm>
              <a:off x="6362200" y="2132325"/>
              <a:ext cx="5759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62"/>
            <p:cNvSpPr/>
            <p:nvPr/>
          </p:nvSpPr>
          <p:spPr>
            <a:xfrm>
              <a:off x="5849175" y="2371100"/>
              <a:ext cx="2530200" cy="392400"/>
            </a:xfrm>
            <a:prstGeom prst="rect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62"/>
            <p:cNvSpPr txBox="1"/>
            <p:nvPr/>
          </p:nvSpPr>
          <p:spPr>
            <a:xfrm>
              <a:off x="8631700" y="1585125"/>
              <a:ext cx="3342000" cy="190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980000"/>
                  </a:solidFill>
                </a:rPr>
                <a:t>실험3과 비교. </a:t>
              </a:r>
              <a:endParaRPr b="1" sz="1600">
                <a:solidFill>
                  <a:srgbClr val="98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980000"/>
                  </a:solidFill>
                </a:rPr>
                <a:t>에폭 범위만 100까지로 늘림. </a:t>
              </a:r>
              <a:endParaRPr b="1" sz="1600">
                <a:solidFill>
                  <a:srgbClr val="98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980000"/>
                  </a:solidFill>
                </a:rPr>
                <a:t>test accuracy는 67.5%로 아쉽지만 그래프 모양이 이상적으로 수렴하는 형태(이상적인 학습의 형태)가 보</a:t>
              </a:r>
              <a:r>
                <a:rPr b="1" lang="en-US" sz="1600">
                  <a:solidFill>
                    <a:srgbClr val="980000"/>
                  </a:solidFill>
                </a:rPr>
                <a:t>임.</a:t>
              </a:r>
              <a:r>
                <a:rPr b="1" lang="en-US" sz="1600">
                  <a:solidFill>
                    <a:srgbClr val="980000"/>
                  </a:solidFill>
                </a:rPr>
                <a:t> 얕은 층에 비해 에폭의 수가 커서 과적합이 발견됨.</a:t>
              </a:r>
              <a:endParaRPr b="1" sz="1600">
                <a:solidFill>
                  <a:srgbClr val="980000"/>
                </a:solidFill>
              </a:endParaRPr>
            </a:p>
          </p:txBody>
        </p:sp>
      </p:grpSp>
      <p:pic>
        <p:nvPicPr>
          <p:cNvPr id="783" name="Google Shape;783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62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63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63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1" name="Google Shape;791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63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63"/>
          <p:cNvSpPr txBox="1"/>
          <p:nvPr/>
        </p:nvSpPr>
        <p:spPr>
          <a:xfrm>
            <a:off x="7267750" y="596375"/>
            <a:ext cx="367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/>
              <a:t>epochs 50 </a:t>
            </a:r>
            <a:r>
              <a:rPr b="1" lang="en-US" sz="2100">
                <a:solidFill>
                  <a:schemeClr val="dk1"/>
                </a:solidFill>
              </a:rPr>
              <a:t>→ 100</a:t>
            </a:r>
            <a:endParaRPr b="1" sz="1900"/>
          </a:p>
        </p:txBody>
      </p:sp>
      <p:pic>
        <p:nvPicPr>
          <p:cNvPr id="794" name="Google Shape;79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32325"/>
            <a:ext cx="11887201" cy="3430340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63"/>
          <p:cNvSpPr txBox="1"/>
          <p:nvPr/>
        </p:nvSpPr>
        <p:spPr>
          <a:xfrm>
            <a:off x="386525" y="1102600"/>
            <a:ext cx="913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4.  성능향상 시도 - </a:t>
            </a:r>
            <a:r>
              <a:rPr b="1" lang="en-US" sz="2100">
                <a:solidFill>
                  <a:schemeClr val="dk1"/>
                </a:solidFill>
              </a:rPr>
              <a:t>실험 18. Epoch 100 확대</a:t>
            </a:r>
            <a:endParaRPr b="1" sz="2100">
              <a:solidFill>
                <a:schemeClr val="dk1"/>
              </a:solidFill>
            </a:endParaRPr>
          </a:p>
        </p:txBody>
      </p:sp>
      <p:pic>
        <p:nvPicPr>
          <p:cNvPr id="796" name="Google Shape;796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63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64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3" name="Google Shape;80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64"/>
          <p:cNvSpPr txBox="1"/>
          <p:nvPr/>
        </p:nvSpPr>
        <p:spPr>
          <a:xfrm>
            <a:off x="386525" y="1102600"/>
            <a:ext cx="9138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4.  성능향상 시도 </a:t>
            </a:r>
            <a:r>
              <a:rPr lang="en-US" sz="2100">
                <a:solidFill>
                  <a:schemeClr val="dk1"/>
                </a:solidFill>
              </a:rPr>
              <a:t>👉 ✅ </a:t>
            </a:r>
            <a:r>
              <a:rPr b="1" lang="en-US" sz="2200">
                <a:solidFill>
                  <a:schemeClr val="dk1"/>
                </a:solidFill>
              </a:rPr>
              <a:t>종합</a:t>
            </a:r>
            <a:r>
              <a:rPr lang="en-US" sz="2100">
                <a:solidFill>
                  <a:schemeClr val="dk1"/>
                </a:solidFill>
              </a:rPr>
              <a:t> ✅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805" name="Google Shape;805;p64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64"/>
          <p:cNvSpPr txBox="1"/>
          <p:nvPr/>
        </p:nvSpPr>
        <p:spPr>
          <a:xfrm>
            <a:off x="743325" y="1761075"/>
            <a:ext cx="9027900" cy="38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-US" sz="2300">
                <a:solidFill>
                  <a:schemeClr val="dk1"/>
                </a:solidFill>
              </a:rPr>
              <a:t>Lesson learned 1. 배치 사이즈와 학습률의 상관관계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배치사이즈에 따라 한번에 학습하는 양을 나눴기 때문에 배치 사이즈가 커지면 학습률을 더 적게 설정해야 할 것 같아서 증명을 해보기로 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[Case1] </a:t>
            </a:r>
            <a:r>
              <a:rPr lang="en-US"/>
              <a:t>배치사이즈=30으</a:t>
            </a:r>
            <a:r>
              <a:rPr lang="en-US"/>
              <a:t>로 설정 시, </a:t>
            </a:r>
            <a:r>
              <a:rPr lang="en-US"/>
              <a:t>학습률=0.00004</a:t>
            </a:r>
            <a:r>
              <a:rPr lang="en-US"/>
              <a:t>일 때</a:t>
            </a:r>
            <a:r>
              <a:rPr lang="en-US"/>
              <a:t> test_accuracy=72.5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[Case2] 배치사이즈=16으</a:t>
            </a:r>
            <a:r>
              <a:rPr lang="en-US"/>
              <a:t>로 설정 시,</a:t>
            </a:r>
            <a:r>
              <a:rPr lang="en-US"/>
              <a:t> 학습률</a:t>
            </a:r>
            <a:r>
              <a:rPr lang="en-US">
                <a:solidFill>
                  <a:schemeClr val="dk1"/>
                </a:solidFill>
              </a:rPr>
              <a:t>=</a:t>
            </a:r>
            <a:r>
              <a:rPr lang="en-US"/>
              <a:t>0.0008</a:t>
            </a:r>
            <a:r>
              <a:rPr lang="en-US"/>
              <a:t>일 때</a:t>
            </a:r>
            <a:r>
              <a:rPr lang="en-US"/>
              <a:t> </a:t>
            </a:r>
            <a:r>
              <a:rPr lang="en-US">
                <a:solidFill>
                  <a:schemeClr val="dk1"/>
                </a:solidFill>
              </a:rPr>
              <a:t>test_accuracy=</a:t>
            </a:r>
            <a:r>
              <a:rPr lang="en-US"/>
              <a:t>70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[Case3] 배치사이즈=24</a:t>
            </a:r>
            <a:r>
              <a:rPr lang="en-US"/>
              <a:t>로 설정 시, </a:t>
            </a:r>
            <a:r>
              <a:rPr lang="en-US"/>
              <a:t>학습률=0.0001</a:t>
            </a:r>
            <a:r>
              <a:rPr lang="en-US"/>
              <a:t>일 때</a:t>
            </a:r>
            <a:r>
              <a:rPr lang="en-US"/>
              <a:t> </a:t>
            </a:r>
            <a:r>
              <a:rPr lang="en-US">
                <a:solidFill>
                  <a:schemeClr val="dk1"/>
                </a:solidFill>
              </a:rPr>
              <a:t>test_accuracy=</a:t>
            </a:r>
            <a:r>
              <a:rPr lang="en-US"/>
              <a:t>67.5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[Case4] 배치사이즈=30으로 설정 시, 학습률=0.0001일 때 test_accuracy=77.5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배치사이즈를 통해서 미니배치 형식으로 트레이닝 시 학습률과 배치사이즈는 반비례하게 설정해야 모델성능이 좋다!!!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[Case1, 4 비</a:t>
            </a:r>
            <a:r>
              <a:rPr lang="en-US"/>
              <a:t>교] 학습률이 작다고 무조건 좋은 accuracy가 나오진 않는다.</a:t>
            </a:r>
            <a:endParaRPr/>
          </a:p>
        </p:txBody>
      </p:sp>
      <p:pic>
        <p:nvPicPr>
          <p:cNvPr id="807" name="Google Shape;80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64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65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65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5" name="Google Shape;815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65"/>
          <p:cNvSpPr txBox="1"/>
          <p:nvPr/>
        </p:nvSpPr>
        <p:spPr>
          <a:xfrm>
            <a:off x="386525" y="1102600"/>
            <a:ext cx="9138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4.  성능향상 시도 👉 ✅ </a:t>
            </a:r>
            <a:r>
              <a:rPr b="1" lang="en-US" sz="2200">
                <a:solidFill>
                  <a:schemeClr val="dk1"/>
                </a:solidFill>
              </a:rPr>
              <a:t>종합</a:t>
            </a:r>
            <a:r>
              <a:rPr lang="en-US" sz="2100">
                <a:solidFill>
                  <a:schemeClr val="dk1"/>
                </a:solidFill>
              </a:rPr>
              <a:t> ✅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817" name="Google Shape;817;p65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65"/>
          <p:cNvSpPr txBox="1"/>
          <p:nvPr/>
        </p:nvSpPr>
        <p:spPr>
          <a:xfrm>
            <a:off x="680700" y="1802850"/>
            <a:ext cx="96219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300"/>
              <a:buChar char="●"/>
            </a:pPr>
            <a:r>
              <a:rPr b="1" lang="en-US" sz="2300"/>
              <a:t>Lesson learned 2.</a:t>
            </a:r>
            <a:endParaRPr b="1" sz="23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 sz="1900"/>
              <a:t>epoch을 100으로 늘린 경우,  </a:t>
            </a:r>
            <a:endParaRPr sz="1900"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900"/>
              <a:t>train / validation accuracy, loss 그래프가 이상적으로 수렴하는 그래프가 나옴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-"/>
            </a:pPr>
            <a:r>
              <a:rPr b="1" lang="en-US" sz="1900"/>
              <a:t>epoch 값에 비해 모델 layer가 너무 얕아서 과대적합을 의심</a:t>
            </a:r>
            <a:r>
              <a:rPr lang="en-US" sz="1900"/>
              <a:t> : </a:t>
            </a:r>
            <a:r>
              <a:rPr lang="en-US" sz="1900" u="sng"/>
              <a:t>test accuracy 67.5%</a:t>
            </a:r>
            <a:endParaRPr sz="1900" u="sng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00" u="sng"/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-"/>
            </a:pPr>
            <a:r>
              <a:rPr lang="en-US" sz="1900"/>
              <a:t>epoch 수를 대폭 늘린 부분은 이상적인 그래프를 얻게 된 좋은 시도였으나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 sz="1900"/>
              <a:t>과적합 위험이 있어서 </a:t>
            </a:r>
            <a:r>
              <a:rPr b="1" lang="en-US" sz="1900"/>
              <a:t>규제기법을 늘리거나 skip connection 등 </a:t>
            </a:r>
            <a:endParaRPr b="1"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b="1" lang="en-US" sz="1900"/>
              <a:t>과적합방지를 위한 추가 기법이 필요</a:t>
            </a:r>
            <a:endParaRPr b="1" sz="1900"/>
          </a:p>
        </p:txBody>
      </p:sp>
      <p:pic>
        <p:nvPicPr>
          <p:cNvPr id="819" name="Google Shape;819;p65"/>
          <p:cNvPicPr preferRelativeResize="0"/>
          <p:nvPr/>
        </p:nvPicPr>
        <p:blipFill rotWithShape="1">
          <a:blip r:embed="rId4">
            <a:alphaModFix/>
          </a:blip>
          <a:srcRect b="0" l="33554" r="0" t="0"/>
          <a:stretch/>
        </p:blipFill>
        <p:spPr>
          <a:xfrm>
            <a:off x="7220138" y="4649200"/>
            <a:ext cx="4611169" cy="20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65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66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66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8" name="Google Shape;828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66"/>
          <p:cNvSpPr txBox="1"/>
          <p:nvPr/>
        </p:nvSpPr>
        <p:spPr>
          <a:xfrm>
            <a:off x="386525" y="1102600"/>
            <a:ext cx="9138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4.  성능향상 시도 👉 ✅ </a:t>
            </a:r>
            <a:r>
              <a:rPr b="1" lang="en-US" sz="2200">
                <a:solidFill>
                  <a:schemeClr val="dk1"/>
                </a:solidFill>
              </a:rPr>
              <a:t>종합</a:t>
            </a:r>
            <a:r>
              <a:rPr lang="en-US" sz="2100">
                <a:solidFill>
                  <a:schemeClr val="dk1"/>
                </a:solidFill>
              </a:rPr>
              <a:t> ✅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830" name="Google Shape;830;p66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66"/>
          <p:cNvSpPr txBox="1"/>
          <p:nvPr/>
        </p:nvSpPr>
        <p:spPr>
          <a:xfrm>
            <a:off x="786725" y="1600725"/>
            <a:ext cx="9249000" cy="15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300"/>
              <a:buChar char="●"/>
            </a:pPr>
            <a:r>
              <a:rPr b="1" lang="en-US" sz="2300"/>
              <a:t>Lesson learned 3. </a:t>
            </a:r>
            <a:r>
              <a:rPr b="1" lang="en-US" sz="2300">
                <a:solidFill>
                  <a:schemeClr val="dk1"/>
                </a:solidFill>
              </a:rPr>
              <a:t>최대 성능 : test accuracy 80%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900"/>
          </a:p>
        </p:txBody>
      </p:sp>
      <p:pic>
        <p:nvPicPr>
          <p:cNvPr id="832" name="Google Shape;83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825" y="2248100"/>
            <a:ext cx="11495278" cy="33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66"/>
          <p:cNvSpPr txBox="1"/>
          <p:nvPr/>
        </p:nvSpPr>
        <p:spPr>
          <a:xfrm>
            <a:off x="690775" y="5743200"/>
            <a:ext cx="1086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2000">
                <a:solidFill>
                  <a:schemeClr val="dk1"/>
                </a:solidFill>
              </a:rPr>
              <a:t>배치사이즈 : 24, optimizer : RMSprop, kernel size : 3x3, Dense node 255</a:t>
            </a:r>
            <a:endParaRPr/>
          </a:p>
        </p:txBody>
      </p:sp>
      <p:pic>
        <p:nvPicPr>
          <p:cNvPr id="834" name="Google Shape;834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66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67"/>
          <p:cNvSpPr txBox="1"/>
          <p:nvPr/>
        </p:nvSpPr>
        <p:spPr>
          <a:xfrm>
            <a:off x="459150" y="1627900"/>
            <a:ext cx="11273700" cy="29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Lesson learned </a:t>
            </a:r>
            <a:r>
              <a:rPr b="1" lang="en-US" sz="2300"/>
              <a:t>4</a:t>
            </a:r>
            <a: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1" lang="en-US" sz="2300"/>
              <a:t>향후 시도해볼만한 사항</a:t>
            </a:r>
            <a:endParaRPr/>
          </a:p>
          <a:p>
            <a:pPr indent="-3746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b="1" lang="en-US" sz="2300"/>
              <a:t>데이터 전처리</a:t>
            </a:r>
            <a:endParaRPr b="1" sz="2300"/>
          </a:p>
          <a:p>
            <a:pPr indent="-3746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■"/>
            </a:pPr>
            <a:r>
              <a:rPr lang="en-US" sz="2300">
                <a:solidFill>
                  <a:schemeClr val="dk1"/>
                </a:solidFill>
              </a:rPr>
              <a:t>데이터 수가 900여개로 현저히 부족한 한계 극복</a:t>
            </a:r>
            <a:br>
              <a:rPr lang="en-US" sz="2300">
                <a:solidFill>
                  <a:schemeClr val="dk1"/>
                </a:solidFill>
              </a:rPr>
            </a:br>
            <a:r>
              <a:rPr lang="en-US" sz="2100">
                <a:solidFill>
                  <a:schemeClr val="dk1"/>
                </a:solidFill>
              </a:rPr>
              <a:t>👉 </a:t>
            </a:r>
            <a:r>
              <a:rPr lang="en-US" sz="2300"/>
              <a:t>데이터 추가 : 새로운 이미지 수집</a:t>
            </a:r>
            <a:endParaRPr sz="2300"/>
          </a:p>
          <a:p>
            <a:pPr indent="-3746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■"/>
            </a:pPr>
            <a:r>
              <a:rPr lang="en-US" sz="2300"/>
              <a:t>일반화 성능 향상(강건성)을 위해</a:t>
            </a:r>
            <a:br>
              <a:rPr lang="en-US" sz="2300"/>
            </a:br>
            <a:r>
              <a:rPr lang="en-US" sz="2100">
                <a:solidFill>
                  <a:schemeClr val="dk1"/>
                </a:solidFill>
              </a:rPr>
              <a:t>👉 </a:t>
            </a:r>
            <a:r>
              <a:rPr lang="en-US" sz="2300"/>
              <a:t>데이터 증강 시도 : 색상 조정(밝기), 노이즈 추가(랜덤노이즈추가), 기하학적 변형(이미지 기울임, 비틀기등)</a:t>
            </a:r>
            <a:endParaRPr sz="2300"/>
          </a:p>
        </p:txBody>
      </p:sp>
      <p:sp>
        <p:nvSpPr>
          <p:cNvPr id="841" name="Google Shape;841;p67"/>
          <p:cNvSpPr/>
          <p:nvPr/>
        </p:nvSpPr>
        <p:spPr>
          <a:xfrm>
            <a:off x="397954" y="909824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828;p66" id="842" name="Google Shape;842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7" y="301774"/>
            <a:ext cx="959217" cy="294602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67"/>
          <p:cNvSpPr txBox="1"/>
          <p:nvPr/>
        </p:nvSpPr>
        <p:spPr>
          <a:xfrm>
            <a:off x="386524" y="1102600"/>
            <a:ext cx="9138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 성능향상 시도 👉 ✅ </a:t>
            </a: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종합</a:t>
            </a: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✅</a:t>
            </a:r>
            <a:endParaRPr/>
          </a:p>
        </p:txBody>
      </p:sp>
      <p:sp>
        <p:nvSpPr>
          <p:cNvPr id="844" name="Google Shape;844;p67"/>
          <p:cNvSpPr txBox="1"/>
          <p:nvPr>
            <p:ph type="title"/>
          </p:nvPr>
        </p:nvSpPr>
        <p:spPr>
          <a:xfrm>
            <a:off x="368499" y="301774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75"/>
              <a:buFont typeface="Arial"/>
              <a:buNone/>
            </a:pPr>
            <a:r>
              <a:rPr lang="en-US" sz="2475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b="0" i="0" sz="2079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834;p66" id="845" name="Google Shape;845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26574" y="82255"/>
            <a:ext cx="37494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67"/>
          <p:cNvSpPr txBox="1"/>
          <p:nvPr/>
        </p:nvSpPr>
        <p:spPr>
          <a:xfrm>
            <a:off x="175352" y="6446034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2024 - Aiffel DLthon Core - JellyBob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68"/>
          <p:cNvSpPr txBox="1"/>
          <p:nvPr/>
        </p:nvSpPr>
        <p:spPr>
          <a:xfrm>
            <a:off x="459150" y="1627900"/>
            <a:ext cx="11273700" cy="42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Lesson learned </a:t>
            </a:r>
            <a:r>
              <a:rPr b="1" lang="en-US" sz="2300"/>
              <a:t>4</a:t>
            </a:r>
            <a: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1" lang="en-US" sz="2300"/>
              <a:t>향후 시도해볼만한 사항</a:t>
            </a:r>
            <a:endParaRPr sz="2300"/>
          </a:p>
          <a:p>
            <a:pPr indent="-3746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b="1" lang="en-US" sz="2300"/>
              <a:t>모델 구현 및 학습</a:t>
            </a:r>
            <a:endParaRPr sz="2300"/>
          </a:p>
          <a:p>
            <a:pPr indent="-3746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■"/>
            </a:pPr>
            <a:r>
              <a:rPr lang="en-US" sz="2000"/>
              <a:t>W&amp;B는 일정 범위 내에서 최적의 파라미터 조합을 찾아줌.</a:t>
            </a:r>
            <a:br>
              <a:rPr lang="en-US" sz="2000"/>
            </a:br>
            <a:r>
              <a:rPr lang="en-US" sz="2000"/>
              <a:t>실험하고자 하는 하이퍼파라미터 외의 조건</a:t>
            </a:r>
            <a:r>
              <a:rPr lang="en-US" sz="2000">
                <a:solidFill>
                  <a:schemeClr val="dk1"/>
                </a:solidFill>
              </a:rPr>
              <a:t>(학습률, 에폭 등)</a:t>
            </a:r>
            <a:r>
              <a:rPr lang="en-US" sz="2000"/>
              <a:t>이 범위 내에서 변경됨.</a:t>
            </a:r>
            <a:br>
              <a:rPr lang="en-US" sz="2000"/>
            </a:br>
            <a:r>
              <a:rPr lang="en-US" sz="2000"/>
              <a:t>(파라미터 범위는 고정하여 동일한 조건에서 시도하더라도)</a:t>
            </a:r>
            <a:br>
              <a:rPr lang="en-US" sz="2000"/>
            </a:br>
            <a:r>
              <a:rPr b="1" lang="en-US" sz="1800">
                <a:solidFill>
                  <a:schemeClr val="dk1"/>
                </a:solidFill>
              </a:rPr>
              <a:t>👉 </a:t>
            </a:r>
            <a:r>
              <a:rPr b="1" lang="en-US" sz="2000"/>
              <a:t>실험하고자 하는 특정 하이퍼파라미터만 변경하는 방식. (다른 조건 완전 Fix)</a:t>
            </a:r>
            <a:r>
              <a:rPr b="1" lang="en-US" sz="200"/>
              <a:t> </a:t>
            </a:r>
            <a:endParaRPr b="1" sz="200"/>
          </a:p>
          <a:p>
            <a:pPr indent="-3746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■"/>
            </a:pPr>
            <a:r>
              <a:rPr lang="en-US" sz="2000"/>
              <a:t>padding을 사용하지 않거나 횟수 줄이기</a:t>
            </a:r>
            <a:br>
              <a:rPr lang="en-US" sz="2000"/>
            </a:br>
            <a:r>
              <a:rPr b="1" lang="en-US" sz="1800">
                <a:solidFill>
                  <a:schemeClr val="dk1"/>
                </a:solidFill>
              </a:rPr>
              <a:t>👉 </a:t>
            </a:r>
            <a:r>
              <a:rPr lang="en-US" sz="2000"/>
              <a:t>모델 층이 얕으므로 특성 추출에 방해되지 않도록.</a:t>
            </a:r>
            <a:endParaRPr sz="2000"/>
          </a:p>
          <a:p>
            <a:pPr indent="-3746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■"/>
            </a:pPr>
            <a:r>
              <a:rPr lang="en-US" sz="2000"/>
              <a:t>k-fold교차검증방법 활용 </a:t>
            </a:r>
            <a:br>
              <a:rPr lang="en-US" sz="2000"/>
            </a:br>
            <a:r>
              <a:rPr b="1" lang="en-US" sz="1800">
                <a:solidFill>
                  <a:schemeClr val="dk1"/>
                </a:solidFill>
              </a:rPr>
              <a:t>👉 </a:t>
            </a:r>
            <a:r>
              <a:rPr lang="en-US" sz="2000"/>
              <a:t>적은 datasets으로 인한 과적합 방지(데이터 활용 극대화), 일반화 성능 향상 목적.</a:t>
            </a:r>
            <a:endParaRPr sz="2000"/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-US" sz="2000">
                <a:solidFill>
                  <a:schemeClr val="dk1"/>
                </a:solidFill>
              </a:rPr>
              <a:t>앞선 개선사항을 적용하여 모델을 깊게 쌓아보기, 다양한 모델 구조 적용해보기</a:t>
            </a:r>
            <a:endParaRPr sz="2000"/>
          </a:p>
        </p:txBody>
      </p:sp>
      <p:sp>
        <p:nvSpPr>
          <p:cNvPr id="852" name="Google Shape;852;p68"/>
          <p:cNvSpPr/>
          <p:nvPr/>
        </p:nvSpPr>
        <p:spPr>
          <a:xfrm>
            <a:off x="397954" y="909824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828;p66" id="853" name="Google Shape;853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7" y="301774"/>
            <a:ext cx="959217" cy="294602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68"/>
          <p:cNvSpPr txBox="1"/>
          <p:nvPr/>
        </p:nvSpPr>
        <p:spPr>
          <a:xfrm>
            <a:off x="386524" y="1102600"/>
            <a:ext cx="9138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 성능향상 시도 👉 ✅ </a:t>
            </a: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종합</a:t>
            </a: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✅</a:t>
            </a:r>
            <a:endParaRPr/>
          </a:p>
        </p:txBody>
      </p:sp>
      <p:sp>
        <p:nvSpPr>
          <p:cNvPr id="855" name="Google Shape;855;p68"/>
          <p:cNvSpPr txBox="1"/>
          <p:nvPr>
            <p:ph type="title"/>
          </p:nvPr>
        </p:nvSpPr>
        <p:spPr>
          <a:xfrm>
            <a:off x="368499" y="301774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75"/>
              <a:buFont typeface="Arial"/>
              <a:buNone/>
            </a:pPr>
            <a:r>
              <a:rPr lang="en-US" sz="2475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b="0" i="0" sz="2079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834;p66" id="856" name="Google Shape;856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26574" y="82255"/>
            <a:ext cx="37494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68"/>
          <p:cNvSpPr txBox="1"/>
          <p:nvPr/>
        </p:nvSpPr>
        <p:spPr>
          <a:xfrm>
            <a:off x="175352" y="6446034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2024 - Aiffel DLthon Core - JellyBob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69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69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4" name="Google Shape;864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69"/>
          <p:cNvSpPr txBox="1"/>
          <p:nvPr/>
        </p:nvSpPr>
        <p:spPr>
          <a:xfrm>
            <a:off x="386525" y="1102600"/>
            <a:ext cx="913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5.  제품</a:t>
            </a:r>
            <a:r>
              <a:rPr lang="en-US" sz="2100">
                <a:solidFill>
                  <a:schemeClr val="dk1"/>
                </a:solidFill>
              </a:rPr>
              <a:t>화 시 응용분야 및 모델 분석</a:t>
            </a:r>
            <a:r>
              <a:rPr lang="en-US" sz="2100">
                <a:solidFill>
                  <a:schemeClr val="dk1"/>
                </a:solidFill>
              </a:rPr>
              <a:t> 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866" name="Google Shape;866;p69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69"/>
          <p:cNvSpPr txBox="1"/>
          <p:nvPr/>
        </p:nvSpPr>
        <p:spPr>
          <a:xfrm>
            <a:off x="594300" y="1639775"/>
            <a:ext cx="111168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-US" sz="2000">
                <a:solidFill>
                  <a:schemeClr val="dk1"/>
                </a:solidFill>
              </a:rPr>
              <a:t>모델 특징 : </a:t>
            </a:r>
            <a:r>
              <a:rPr lang="en-US" sz="2000">
                <a:solidFill>
                  <a:schemeClr val="dk1"/>
                </a:solidFill>
              </a:rPr>
              <a:t>데이터셋이 적은 </a:t>
            </a:r>
            <a:r>
              <a:rPr lang="en-US" sz="2000">
                <a:solidFill>
                  <a:schemeClr val="dk1"/>
                </a:solidFill>
              </a:rPr>
              <a:t>분류 모델 </a:t>
            </a:r>
            <a:r>
              <a:rPr lang="en-US" sz="2000">
                <a:solidFill>
                  <a:schemeClr val="dk1"/>
                </a:solidFill>
              </a:rPr>
              <a:t>(데이터를 구하기 어렵고, 모델의 층이 얕은 특징을 가진다.)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-US" sz="2000">
                <a:solidFill>
                  <a:schemeClr val="dk1"/>
                </a:solidFill>
              </a:rPr>
              <a:t>응용 분야 : 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-US" sz="2000">
                <a:solidFill>
                  <a:schemeClr val="dk1"/>
                </a:solidFill>
              </a:rPr>
              <a:t>해파리 사전 수매 작업으로 어업 피해 방지 및 어획량 확보</a:t>
            </a:r>
            <a:endParaRPr sz="2000">
              <a:solidFill>
                <a:schemeClr val="dk1"/>
              </a:solidFill>
            </a:endParaRPr>
          </a:p>
          <a:p>
            <a:pPr indent="-3556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-US" sz="2000">
                <a:solidFill>
                  <a:schemeClr val="dk1"/>
                </a:solidFill>
              </a:rPr>
              <a:t>피해 실사례 뉴스 : </a:t>
            </a:r>
            <a:r>
              <a:rPr lang="en-US" sz="2000" u="sng">
                <a:solidFill>
                  <a:schemeClr val="hlink"/>
                </a:solidFill>
                <a:hlinkClick r:id="rId4"/>
              </a:rPr>
              <a:t>https://v.daum.net/v/2022081421435142</a:t>
            </a:r>
            <a:r>
              <a:rPr lang="en-US" sz="2000" u="sng">
                <a:solidFill>
                  <a:schemeClr val="hlink"/>
                </a:solidFill>
                <a:hlinkClick r:id="rId5"/>
              </a:rPr>
              <a:t>3</a:t>
            </a:r>
            <a:endParaRPr sz="2000">
              <a:solidFill>
                <a:schemeClr val="dk1"/>
              </a:solidFill>
            </a:endParaRPr>
          </a:p>
          <a:p>
            <a:pPr indent="-3556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-US" sz="2000">
                <a:solidFill>
                  <a:schemeClr val="dk1"/>
                </a:solidFill>
              </a:rPr>
              <a:t>해파리 중 유해종을 분류하여 해파리 피해로 인한 물고기 폐사를 사전에 방지 </a:t>
            </a:r>
            <a:endParaRPr sz="2000">
              <a:solidFill>
                <a:schemeClr val="dk1"/>
              </a:solidFill>
            </a:endParaRPr>
          </a:p>
          <a:p>
            <a:pPr indent="-3556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-US" sz="2000">
                <a:solidFill>
                  <a:schemeClr val="dk1"/>
                </a:solidFill>
              </a:rPr>
              <a:t>개선사항 : 바닷속에서 Object Detection이 가능한 로봇 제작 기술 접목, 유해종 라벨링 추가, 해파리 처리 방식 및 도구 디벨롭(해파리 특성 활용, 리소스 최소화하는 방향) 등 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868" name="Google Shape;868;p69"/>
          <p:cNvSpPr txBox="1"/>
          <p:nvPr/>
        </p:nvSpPr>
        <p:spPr>
          <a:xfrm>
            <a:off x="783425" y="5710725"/>
            <a:ext cx="8741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Malgun Gothic"/>
              <a:buChar char="●"/>
            </a:pPr>
            <a:r>
              <a:rPr lang="en-US" sz="130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수매 작업이란?</a:t>
            </a:r>
            <a:br>
              <a:rPr lang="en-US" sz="130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30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해양수산부 해파리 피해 방지 매뉴얼에 따라 수매선박에서 해파리를 분쇄해 바다에 흘려보내는 것</a:t>
            </a:r>
            <a:endParaRPr/>
          </a:p>
        </p:txBody>
      </p:sp>
      <p:pic>
        <p:nvPicPr>
          <p:cNvPr id="869" name="Google Shape;869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54700" y="4870050"/>
            <a:ext cx="3156174" cy="177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69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9625" y="4138050"/>
            <a:ext cx="3223601" cy="24990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6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9625" y="1594475"/>
            <a:ext cx="3791242" cy="221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13844" y="1594463"/>
            <a:ext cx="4507282" cy="2217727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 txBox="1"/>
          <p:nvPr/>
        </p:nvSpPr>
        <p:spPr>
          <a:xfrm>
            <a:off x="476125" y="1077700"/>
            <a:ext cx="91380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-US" sz="1900">
                <a:solidFill>
                  <a:schemeClr val="dk1"/>
                </a:solidFill>
              </a:rPr>
              <a:t>Task 관리 툴 </a:t>
            </a:r>
            <a:endParaRPr sz="2300"/>
          </a:p>
        </p:txBody>
      </p:sp>
      <p:sp>
        <p:nvSpPr>
          <p:cNvPr id="115" name="Google Shape;115;p16"/>
          <p:cNvSpPr txBox="1"/>
          <p:nvPr/>
        </p:nvSpPr>
        <p:spPr>
          <a:xfrm>
            <a:off x="397950" y="1961275"/>
            <a:ext cx="2390100" cy="12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Notion</a:t>
            </a:r>
            <a:endParaRPr b="1" sz="20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-US" sz="1700">
                <a:solidFill>
                  <a:schemeClr val="dk1"/>
                </a:solidFill>
              </a:rPr>
              <a:t>전체 Tasks 관리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-US" sz="1700">
                <a:solidFill>
                  <a:schemeClr val="dk1"/>
                </a:solidFill>
              </a:rPr>
              <a:t>정</a:t>
            </a:r>
            <a:r>
              <a:rPr lang="en-US" sz="1700">
                <a:solidFill>
                  <a:schemeClr val="dk1"/>
                </a:solidFill>
              </a:rPr>
              <a:t>보 및 아이디어 공유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116" name="Google Shape;11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16361" y="4138050"/>
            <a:ext cx="5118162" cy="24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/>
        </p:nvSpPr>
        <p:spPr>
          <a:xfrm>
            <a:off x="397950" y="4433425"/>
            <a:ext cx="23901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</a:rPr>
              <a:t>Google Drive, </a:t>
            </a:r>
            <a:br>
              <a:rPr b="1" lang="en-US" sz="1900">
                <a:solidFill>
                  <a:schemeClr val="dk1"/>
                </a:solidFill>
              </a:rPr>
            </a:br>
            <a:r>
              <a:rPr b="1" lang="en-US" sz="1900">
                <a:solidFill>
                  <a:schemeClr val="dk1"/>
                </a:solidFill>
              </a:rPr>
              <a:t>Deep Note</a:t>
            </a:r>
            <a:endParaRPr b="1" sz="19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-US" sz="1600">
                <a:solidFill>
                  <a:schemeClr val="dk1"/>
                </a:solidFill>
              </a:rPr>
              <a:t>코드 공유 및 업데이트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18" name="Google Shape;11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70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70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8" name="Google Shape;878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70"/>
          <p:cNvSpPr txBox="1"/>
          <p:nvPr/>
        </p:nvSpPr>
        <p:spPr>
          <a:xfrm>
            <a:off x="386525" y="1102600"/>
            <a:ext cx="913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회고</a:t>
            </a:r>
            <a:endParaRPr b="1" sz="2100"/>
          </a:p>
        </p:txBody>
      </p:sp>
      <p:sp>
        <p:nvSpPr>
          <p:cNvPr id="880" name="Google Shape;880;p70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70"/>
          <p:cNvSpPr txBox="1"/>
          <p:nvPr/>
        </p:nvSpPr>
        <p:spPr>
          <a:xfrm>
            <a:off x="1249800" y="1058350"/>
            <a:ext cx="9692400" cy="53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700"/>
              <a:t>이슬</a:t>
            </a:r>
            <a:endParaRPr b="1" sz="1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keep: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/>
              <a:t>팀원간의 소통이 잘 되어 프로젝트를 진행하는데 큰 어려움이 없었습니다. 최강의 팀플레이를 했다고 자신..!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/>
              <a:t>기존에 함수화해둔 시각화나 데이터셋을 만드는 코드를 다시 사용했고, wandb로 모델학습을 시키는 부분도 함수화해서 사용하는 시도를 해보았습니다.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problem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/>
              <a:t>짧은 시간내에 wandb라는 새로운 툴을 이용해서 프로젝트의 결과를 시각화 하는게 쉽지 않았습니다. 다행히 wandb 툴 사용을 포기하기 직전 사용방식에 대한 이해가 조금씩 되어서 다행이었지만, 여전히 wandb의 시각데이터를 읽고 해석하는게 쉽지 않습니다.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/>
              <a:t>백지상태의 노트북에 코드를 채워가는게 정말 어렵다는걸 다시 깨달았습니다. 데이터 폴더에서부터 데이터를 꺼내오고 시각화 하는 과정이 노드의 베이스코드를 따라가면서 작업하던 때와 다르게 낯설고 어려웠습니다.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/>
              <a:t>여전히 데이터셋을 tf.instance로 만들었을때 데이터증강이나 kfold 등 익숙한 데이터셋을 사용할때와는 다르게 에러해결이 어려웠습니다.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try: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/>
              <a:t>주말에는 꼭 캐글 노트북의 데이터를 가져와서 이번 프로젝트에서 진행했던 방식처럼 코드를 만들어보고 노트북을 정답지 삼아 공부를 해볼수 있을것 같습니다. 단순히 캐글 노트북 필사를 해야겠다고 생각만 했는데, 구체적으로 시도해봐야겠습니다.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/>
              <a:t>tf instance를 활용한 노트북 자료를 찾고 공부해보려고합니다.</a:t>
            </a:r>
            <a:endParaRPr/>
          </a:p>
        </p:txBody>
      </p:sp>
      <p:pic>
        <p:nvPicPr>
          <p:cNvPr id="882" name="Google Shape;88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70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71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71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0" name="Google Shape;890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71"/>
          <p:cNvSpPr txBox="1"/>
          <p:nvPr/>
        </p:nvSpPr>
        <p:spPr>
          <a:xfrm>
            <a:off x="386525" y="1102600"/>
            <a:ext cx="913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회고</a:t>
            </a:r>
            <a:endParaRPr b="1" sz="2100"/>
          </a:p>
        </p:txBody>
      </p:sp>
      <p:sp>
        <p:nvSpPr>
          <p:cNvPr id="892" name="Google Shape;892;p71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71"/>
          <p:cNvSpPr txBox="1"/>
          <p:nvPr/>
        </p:nvSpPr>
        <p:spPr>
          <a:xfrm>
            <a:off x="1249800" y="1173400"/>
            <a:ext cx="9692400" cy="51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김양희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keep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지금까지의 학습 내용을 폭 넓게 적용해보았습니다. 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(데이터 특징에 따른 전처리 방향성, 함수화하면 편리한 코드, 모델 구현 및 향상 방법 등)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오류를 맞닥뜨리는 부담감이 예전에 비해 완화되어 해결한 경우가 소폭 늘어났습니다.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팀원 간 소통이 원활하여 자유로운 아이디어 공유 및 시도가 가능했고, 역할 분담과 주요 과업 진행이 빠르게 이루어졌습니다.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problem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W&amp;B 코드, 모델 구현, GPU 활용하는 코드를 함께 적용하는 과정에서 몇 가지 오류가 반복되는 무한 오류에 빠졌습니다.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짧은 시간 안에 W&amp;B라는 새로운 툴을 빠르게 익히고 활용하는 것이 쉽지는 않았습니다.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모델 성능 향상 자체가 쉽지 않았고, 다양한 하이퍼파라미터와 모델 구조를 적용해보지는 못했습니다.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try: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해결하지 못한 오류 해결해보기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데이터셋 보강하는 방법 찾아보고 적용해보기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모델 성능 향상시켜보기 (+Case 별로 적절한 하이퍼파라미터, 모델 구조 등을 확립하기)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Callbacks&amp;WandB 익히며 활용해보기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위의 내용들과 전체 과정을 자다가 물어봐도 대답할 수 있도록 반복 연습 &amp; 숙달시키기!!</a:t>
            </a:r>
            <a:endParaRPr b="1" sz="1700"/>
          </a:p>
        </p:txBody>
      </p:sp>
      <p:pic>
        <p:nvPicPr>
          <p:cNvPr id="894" name="Google Shape;894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71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72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72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2" name="Google Shape;902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72"/>
          <p:cNvSpPr txBox="1"/>
          <p:nvPr/>
        </p:nvSpPr>
        <p:spPr>
          <a:xfrm>
            <a:off x="386525" y="1102600"/>
            <a:ext cx="913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회고</a:t>
            </a:r>
            <a:endParaRPr b="1" sz="2100"/>
          </a:p>
        </p:txBody>
      </p:sp>
      <p:sp>
        <p:nvSpPr>
          <p:cNvPr id="904" name="Google Shape;904;p72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72"/>
          <p:cNvSpPr txBox="1"/>
          <p:nvPr/>
        </p:nvSpPr>
        <p:spPr>
          <a:xfrm>
            <a:off x="1249800" y="1181450"/>
            <a:ext cx="9692400" cy="48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이승환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keep</a:t>
            </a:r>
            <a:endParaRPr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-US"/>
              <a:t>다양한 파라미터, 모델구조 등을 여러방면으로 학습을 시켰다.</a:t>
            </a:r>
            <a:endParaRPr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/>
              <a:t>노드에서 배운 내용들을 적용할 수 있었다.</a:t>
            </a:r>
            <a:endParaRPr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/>
              <a:t>팀원분들 간 소통에 큰 어려움없이 문제를 해결하고 학습 진행이 잘 되었다.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problem</a:t>
            </a:r>
            <a:endParaRPr/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-US"/>
              <a:t>코드를 구현하면서 그래프 시각화 하는 부분이 많이 부족했다.</a:t>
            </a:r>
            <a:endParaRPr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/>
              <a:t>전처리 하는 과정에서 어려움이 있었다.</a:t>
            </a:r>
            <a:endParaRPr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/>
              <a:t>WandB를 사용하는 과정에 이해에 어려움이 있었다.</a:t>
            </a:r>
            <a:endParaRPr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/>
              <a:t>다양한 파라미터를 정리하고 실행하는 부분이 부족했다.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try</a:t>
            </a:r>
            <a:endParaRPr/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-US"/>
              <a:t>그래프 시각화 부분을 다양한 플랫폼을 활용하여 배워야겠다.</a:t>
            </a:r>
            <a:endParaRPr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/>
              <a:t>코드 전처리하는 과정을 노드를 다시 학습하며 배워야겠다.</a:t>
            </a:r>
            <a:endParaRPr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/>
              <a:t>WandB 사용하는 부분도 추가적인 학습을 해야겠다.</a:t>
            </a:r>
            <a:endParaRPr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/>
              <a:t>다양한 파라미터를 적용하기 전 변경할 자료들을 정리 후 차근차근 적용하면서 결과 값을 얻어야겠다.</a:t>
            </a:r>
            <a:endParaRPr/>
          </a:p>
        </p:txBody>
      </p:sp>
      <p:pic>
        <p:nvPicPr>
          <p:cNvPr id="906" name="Google Shape;906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72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73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73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4" name="Google Shape;914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73"/>
          <p:cNvSpPr txBox="1"/>
          <p:nvPr/>
        </p:nvSpPr>
        <p:spPr>
          <a:xfrm>
            <a:off x="386525" y="1102600"/>
            <a:ext cx="913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회고</a:t>
            </a:r>
            <a:endParaRPr b="1" sz="2100"/>
          </a:p>
        </p:txBody>
      </p:sp>
      <p:sp>
        <p:nvSpPr>
          <p:cNvPr id="916" name="Google Shape;916;p73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73"/>
          <p:cNvSpPr txBox="1"/>
          <p:nvPr/>
        </p:nvSpPr>
        <p:spPr>
          <a:xfrm>
            <a:off x="1249800" y="1181450"/>
            <a:ext cx="9692400" cy="53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</a:rPr>
              <a:t>전민규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keep</a:t>
            </a:r>
            <a:endParaRPr sz="1300">
              <a:solidFill>
                <a:schemeClr val="dk1"/>
              </a:solidFill>
            </a:endParaRPr>
          </a:p>
          <a:p>
            <a:pPr indent="-273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</a:pPr>
            <a:r>
              <a:rPr lang="en-US" sz="1300"/>
              <a:t>이번 DLthon을 진행하면서 팀원들과 의사소통하며 같이 발전하고 새로운시도들을 통해 배워갔던거같습니다</a:t>
            </a:r>
            <a:endParaRPr sz="1300"/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</a:pPr>
            <a:r>
              <a:rPr lang="en-US" sz="1300"/>
              <a:t>혼자라면 시간내에 시도하지 못했을거같은 실험들을 팀원들과 역할분담을 진행하며 같이 소통하여 많고 다양한 시도들을 진행할수있었습니다.</a:t>
            </a:r>
            <a:endParaRPr sz="1300"/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</a:pPr>
            <a:r>
              <a:rPr lang="en-US" sz="1300"/>
              <a:t>각자 데이터에 대한 이해가 다른만큼 여러가지방면에서 데이터셋을 분석하고 처리할수있었습니다.</a:t>
            </a:r>
            <a:endParaRPr sz="1300"/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</a:pPr>
            <a:r>
              <a:rPr lang="en-US" sz="1300"/>
              <a:t>오류가 많이 발생했지만 다양한시각과 팀원들과의 소통으로 잘 해결했던거같습니다.</a:t>
            </a:r>
            <a:endParaRPr sz="1300"/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</a:pPr>
            <a:r>
              <a:rPr lang="en-US" sz="1300"/>
              <a:t>w&amp;b툴을 처음 써봤고 이해가 안갔지만 팀원들과 상의후 방법들을 찾아보았더니 w&amp;b툴에대한 이해와 활용도가 높아진거같습니다.</a:t>
            </a:r>
            <a:endParaRPr sz="1300"/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</a:pPr>
            <a:r>
              <a:rPr lang="en-US" sz="1300">
                <a:solidFill>
                  <a:schemeClr val="dk1"/>
                </a:solidFill>
              </a:rPr>
              <a:t>팀프로젝트는 처음이라 어떻게 시도해야할지 막막했지만 팀원들과 원활한 의사소통으로 빠르게 작업을 시작할수있었던거같다. </a:t>
            </a:r>
            <a:endParaRPr sz="1300">
              <a:solidFill>
                <a:schemeClr val="dk1"/>
              </a:solidFill>
            </a:endParaRPr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</a:pPr>
            <a:r>
              <a:rPr lang="en-US" sz="1300">
                <a:solidFill>
                  <a:schemeClr val="dk1"/>
                </a:solidFill>
              </a:rPr>
              <a:t>오류나 다양한 문제를 직면했을때 팀원들과의 시도를 통해 다양한 해결방법과 시각으로 다가갈수있어서 너무좋았고 실력향상에 도움이 많이된것같다.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/>
              <a:t>problem</a:t>
            </a:r>
            <a:endParaRPr sz="1300"/>
          </a:p>
          <a:p>
            <a:pPr indent="-273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700"/>
              <a:buChar char="●"/>
            </a:pPr>
            <a:r>
              <a:rPr lang="en-US" sz="1300"/>
              <a:t>w&amp;b툴을 처음쓰다보니 사용법과 다양한 옵션들 그리고 활용하는 방안을 생각하고 실행하는것에 시간을 많이쓰고 오류가 많았던거같습니다.</a:t>
            </a:r>
            <a:endParaRPr sz="1300"/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</a:pPr>
            <a:r>
              <a:rPr lang="en-US" sz="1300"/>
              <a:t>처음에 다양한 모델의 구조를 각각 시도해보는과정에서resnet18을 사용해보았는대 데이터셋이 적어서그런지 성능이 생각보다 너무 좋지않게 나왔습니다. </a:t>
            </a:r>
            <a:endParaRPr sz="1300"/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</a:pPr>
            <a:r>
              <a:rPr lang="en-US" sz="1300"/>
              <a:t>데이터셋이 현저히 적어 어떻게해야 모델의 성능을 높여야할지 고민하는과정과 다양한 시도들에대해 shape문제, w&amp;b와 활용하는 방법등 다양한 문제가 생겼습니다.</a:t>
            </a:r>
            <a:endParaRPr sz="1300"/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</a:pPr>
            <a:r>
              <a:rPr lang="en-US" sz="1300"/>
              <a:t>모델의 성능을 높이기위해 다양한 방법을 시도했지만 기대했던것보다 모델의 성능이 엄청 높거나 좋게 나오지는 않은것같다.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918" name="Google Shape;918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73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74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74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6" name="Google Shape;926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74"/>
          <p:cNvSpPr txBox="1"/>
          <p:nvPr/>
        </p:nvSpPr>
        <p:spPr>
          <a:xfrm>
            <a:off x="386525" y="1102600"/>
            <a:ext cx="913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회고</a:t>
            </a:r>
            <a:endParaRPr b="1" sz="2100"/>
          </a:p>
        </p:txBody>
      </p:sp>
      <p:sp>
        <p:nvSpPr>
          <p:cNvPr id="928" name="Google Shape;928;p74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p74"/>
          <p:cNvSpPr txBox="1"/>
          <p:nvPr/>
        </p:nvSpPr>
        <p:spPr>
          <a:xfrm>
            <a:off x="1249800" y="1333300"/>
            <a:ext cx="9692400" cy="37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</a:rPr>
              <a:t>전민규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/>
              <a:t>try</a:t>
            </a:r>
            <a:endParaRPr sz="1300"/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800"/>
              <a:buChar char="●"/>
            </a:pPr>
            <a:r>
              <a:rPr lang="en-US" sz="1300"/>
              <a:t>데이터셋이 적기때문에 모델의 구조를 얕게쌓았고 그로인해 과적합이 많이 발생했던것같아, 더많은 데이터셋을 가져오거나 과적합을 방지할수있는 다양한 방법들을 추가로 시도해보아야겠다.</a:t>
            </a:r>
            <a:endParaRPr sz="1300"/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-US" sz="1300"/>
              <a:t>cnn구조뿐만아니라 다양한 네트워크의 장점들을 활용하여 다른모델의 구조로 변경하여 시도해봐야겠다.</a:t>
            </a:r>
            <a:endParaRPr sz="1300"/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-US" sz="1300"/>
              <a:t>에폭을 100으로 대폭향상시켰더니 그래프자체는 이상적인 모양으로 수렴하는것을 알수있었다. 에폭을 늘리는대신에 과적합이 발생하여 testacc는 떨어졌지만 그래프가 이상적으로나와 다양한 과적합 규제방법을통해 에폭을 늘렸을때의 testacc를 높이는 방법을 시도해보아야겠다. </a:t>
            </a:r>
            <a:endParaRPr sz="1300"/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-US" sz="1300"/>
              <a:t>w&amp;b툴을 사용하는방법이 아직 완전히 익숙하지는 않은거같지만 활용시 좋은 성능을 비교할수있는 툴이기때문에 자세히 더 알아보아야겠다.</a:t>
            </a:r>
            <a:endParaRPr sz="13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300"/>
              <a:t> </a:t>
            </a:r>
            <a:endParaRPr sz="1300"/>
          </a:p>
        </p:txBody>
      </p:sp>
      <p:pic>
        <p:nvPicPr>
          <p:cNvPr id="930" name="Google Shape;930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74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D05"/>
        </a:solidFill>
      </p:bgPr>
    </p:bg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8" id="936" name="Google Shape;936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9493" y="-1212582"/>
            <a:ext cx="1266786" cy="899677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75"/>
          <p:cNvSpPr txBox="1"/>
          <p:nvPr>
            <p:ph type="title"/>
          </p:nvPr>
        </p:nvSpPr>
        <p:spPr>
          <a:xfrm>
            <a:off x="291517" y="3002172"/>
            <a:ext cx="11070501" cy="27418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9FFFC"/>
              </a:buClr>
              <a:buSzPts val="7200"/>
              <a:buFont typeface="Arial"/>
              <a:buNone/>
            </a:pPr>
            <a:r>
              <a:rPr lang="en-US" sz="72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감사합</a:t>
            </a:r>
            <a:r>
              <a:rPr lang="en-US" sz="72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니다!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938" name="Google Shape;938;p75"/>
          <p:cNvSpPr txBox="1"/>
          <p:nvPr/>
        </p:nvSpPr>
        <p:spPr>
          <a:xfrm>
            <a:off x="8526977" y="6073310"/>
            <a:ext cx="337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>
                <a:solidFill>
                  <a:srgbClr val="434343"/>
                </a:solidFill>
              </a:rPr>
              <a:t>2024 - Aiffel DLthon Core - JellyBob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9" name="Google Shape;939;p75"/>
          <p:cNvCxnSpPr/>
          <p:nvPr/>
        </p:nvCxnSpPr>
        <p:spPr>
          <a:xfrm>
            <a:off x="310422" y="5908650"/>
            <a:ext cx="11571157" cy="1"/>
          </a:xfrm>
          <a:prstGeom prst="straightConnector1">
            <a:avLst/>
          </a:prstGeom>
          <a:noFill/>
          <a:ln cap="flat" cmpd="sng" w="25400">
            <a:solidFill>
              <a:srgbClr val="DE5A5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940" name="Google Shape;940;p75"/>
          <p:cNvCxnSpPr/>
          <p:nvPr/>
        </p:nvCxnSpPr>
        <p:spPr>
          <a:xfrm>
            <a:off x="310422" y="5908650"/>
            <a:ext cx="11571157" cy="1"/>
          </a:xfrm>
          <a:prstGeom prst="straightConnector1">
            <a:avLst/>
          </a:prstGeom>
          <a:noFill/>
          <a:ln cap="flat" cmpd="sng" w="25400">
            <a:solidFill>
              <a:srgbClr val="434343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941" name="Google Shape;941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7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 txBox="1"/>
          <p:nvPr/>
        </p:nvSpPr>
        <p:spPr>
          <a:xfrm>
            <a:off x="386525" y="1102600"/>
            <a:ext cx="91380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AutoNum type="arabicPeriod"/>
            </a:pPr>
            <a:r>
              <a:rPr lang="en-US" sz="2100"/>
              <a:t>데이터 준비하기</a:t>
            </a:r>
            <a:endParaRPr sz="2100"/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1) 데이터 살펴보기</a:t>
            </a:r>
            <a:endParaRPr sz="2100"/>
          </a:p>
          <a:p>
            <a:pPr indent="-36195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-US" sz="2100"/>
              <a:t>디렉토리 구조</a:t>
            </a:r>
            <a:endParaRPr sz="2100"/>
          </a:p>
        </p:txBody>
      </p:sp>
      <p:sp>
        <p:nvSpPr>
          <p:cNvPr id="128" name="Google Shape;128;p17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5425" y="1739325"/>
            <a:ext cx="8616326" cy="432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 txBox="1"/>
          <p:nvPr/>
        </p:nvSpPr>
        <p:spPr>
          <a:xfrm>
            <a:off x="386525" y="1102600"/>
            <a:ext cx="9138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AutoNum type="arabicPeriod"/>
            </a:pPr>
            <a:r>
              <a:rPr lang="en-US" sz="2100"/>
              <a:t>데이터 준비하기</a:t>
            </a:r>
            <a:endParaRPr sz="2100"/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1) </a:t>
            </a:r>
            <a:r>
              <a:rPr lang="en-US" sz="2100"/>
              <a:t>데이터 살펴보기</a:t>
            </a:r>
            <a:endParaRPr sz="2100"/>
          </a:p>
        </p:txBody>
      </p:sp>
      <p:sp>
        <p:nvSpPr>
          <p:cNvPr id="140" name="Google Shape;140;p18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698650" y="2124575"/>
            <a:ext cx="62421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각 이미지 수 : 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총 900개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각 150개 * 6종 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레이블 균형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데이터셋 Tran_valid_test 폴더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train_data : 900장 (각 해파리 폴더별 150장)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val_data : 39장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test_data : 40장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8"/>
          <p:cNvSpPr txBox="1"/>
          <p:nvPr/>
        </p:nvSpPr>
        <p:spPr>
          <a:xfrm>
            <a:off x="7190475" y="2502000"/>
            <a:ext cx="4310100" cy="3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결론 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E69138"/>
                </a:solidFill>
                <a:latin typeface="Calibri"/>
                <a:ea typeface="Calibri"/>
                <a:cs typeface="Calibri"/>
                <a:sym typeface="Calibri"/>
              </a:rPr>
              <a:t>“데이터셋 자체가 부족함!”</a:t>
            </a:r>
            <a:endParaRPr b="1" sz="2500">
              <a:solidFill>
                <a:srgbClr val="E691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시도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97A7"/>
              </a:buClr>
              <a:buSzPts val="2100"/>
              <a:buFont typeface="Calibri"/>
              <a:buChar char="●"/>
            </a:pPr>
            <a:r>
              <a:rPr b="1" lang="en-US" sz="2100">
                <a:solidFill>
                  <a:srgbClr val="0097A7"/>
                </a:solidFill>
                <a:latin typeface="Calibri"/>
                <a:ea typeface="Calibri"/>
                <a:cs typeface="Calibri"/>
                <a:sym typeface="Calibri"/>
              </a:rPr>
              <a:t>데이터 추가</a:t>
            </a:r>
            <a:endParaRPr b="1" sz="2100">
              <a:solidFill>
                <a:srgbClr val="0097A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97A7"/>
              </a:buClr>
              <a:buSzPts val="2100"/>
              <a:buFont typeface="Calibri"/>
              <a:buChar char="●"/>
            </a:pPr>
            <a:r>
              <a:rPr b="1" lang="en-US" sz="2100">
                <a:solidFill>
                  <a:srgbClr val="0097A7"/>
                </a:solidFill>
                <a:latin typeface="Calibri"/>
                <a:ea typeface="Calibri"/>
                <a:cs typeface="Calibri"/>
                <a:sym typeface="Calibri"/>
              </a:rPr>
              <a:t>데이터 증강 시도</a:t>
            </a:r>
            <a:endParaRPr b="1" sz="2100">
              <a:solidFill>
                <a:srgbClr val="0097A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97A7"/>
              </a:buClr>
              <a:buSzPts val="2100"/>
              <a:buFont typeface="Calibri"/>
              <a:buChar char="●"/>
            </a:pPr>
            <a:r>
              <a:rPr b="1" lang="en-US" sz="2100">
                <a:solidFill>
                  <a:srgbClr val="0097A7"/>
                </a:solidFill>
                <a:latin typeface="Calibri"/>
                <a:ea typeface="Calibri"/>
                <a:cs typeface="Calibri"/>
                <a:sym typeface="Calibri"/>
              </a:rPr>
              <a:t>train, validation dataset 재분배</a:t>
            </a:r>
            <a:endParaRPr b="1" sz="2100">
              <a:solidFill>
                <a:srgbClr val="0097A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/>
          <p:nvPr/>
        </p:nvSpPr>
        <p:spPr>
          <a:xfrm>
            <a:off x="397954" y="909825"/>
            <a:ext cx="1070400" cy="48000"/>
          </a:xfrm>
          <a:prstGeom prst="rect">
            <a:avLst/>
          </a:prstGeom>
          <a:solidFill>
            <a:srgbClr val="FFCD0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9"/>
          <p:cNvSpPr txBox="1"/>
          <p:nvPr/>
        </p:nvSpPr>
        <p:spPr>
          <a:xfrm>
            <a:off x="6362200" y="2132325"/>
            <a:ext cx="5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758" y="301775"/>
            <a:ext cx="959217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9"/>
          <p:cNvSpPr txBox="1"/>
          <p:nvPr/>
        </p:nvSpPr>
        <p:spPr>
          <a:xfrm>
            <a:off x="386525" y="1102600"/>
            <a:ext cx="9138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AutoNum type="arabicPeriod"/>
            </a:pPr>
            <a:r>
              <a:rPr lang="en-US" sz="2100"/>
              <a:t>데이터 준비하기</a:t>
            </a:r>
            <a:endParaRPr sz="2100"/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1) 데이터 살펴보기</a:t>
            </a:r>
            <a:endParaRPr sz="2100"/>
          </a:p>
        </p:txBody>
      </p:sp>
      <p:sp>
        <p:nvSpPr>
          <p:cNvPr id="153" name="Google Shape;153;p19"/>
          <p:cNvSpPr txBox="1"/>
          <p:nvPr>
            <p:ph type="title"/>
          </p:nvPr>
        </p:nvSpPr>
        <p:spPr>
          <a:xfrm>
            <a:off x="368500" y="301775"/>
            <a:ext cx="10571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[DLthon] Jellyfish Image Classification</a:t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33333"/>
              <a:buFont typeface="Arial"/>
              <a:buNone/>
            </a:pPr>
            <a:r>
              <a:t/>
            </a:r>
            <a:endParaRPr sz="2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9"/>
          <p:cNvSpPr txBox="1"/>
          <p:nvPr/>
        </p:nvSpPr>
        <p:spPr>
          <a:xfrm>
            <a:off x="698650" y="2124575"/>
            <a:ext cx="6242100" cy="14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생김새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Moon jellyfish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7525" y="957825"/>
            <a:ext cx="6006900" cy="56199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 txBox="1"/>
          <p:nvPr/>
        </p:nvSpPr>
        <p:spPr>
          <a:xfrm>
            <a:off x="1081825" y="5605975"/>
            <a:ext cx="318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4개의 꽃잎같은 문양이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둥근 부분에 있는 것이 특징</a:t>
            </a:r>
            <a:endParaRPr/>
          </a:p>
        </p:txBody>
      </p:sp>
      <p:pic>
        <p:nvPicPr>
          <p:cNvPr id="157" name="Google Shape;15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6575" y="82255"/>
            <a:ext cx="374946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9"/>
          <p:cNvSpPr txBox="1"/>
          <p:nvPr/>
        </p:nvSpPr>
        <p:spPr>
          <a:xfrm>
            <a:off x="175352" y="6446035"/>
            <a:ext cx="3372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FFF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434343"/>
                </a:solidFill>
              </a:rPr>
              <a:t>2024 - Aiffel DLthon Core - JellyBob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E7E6E6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